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91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05" r:id="rId18"/>
    <p:sldId id="311" r:id="rId19"/>
    <p:sldId id="329" r:id="rId20"/>
    <p:sldId id="330" r:id="rId21"/>
    <p:sldId id="335" r:id="rId22"/>
    <p:sldId id="336" r:id="rId23"/>
    <p:sldId id="331" r:id="rId24"/>
    <p:sldId id="338" r:id="rId25"/>
    <p:sldId id="337" r:id="rId26"/>
    <p:sldId id="339" r:id="rId27"/>
    <p:sldId id="340" r:id="rId28"/>
    <p:sldId id="341" r:id="rId29"/>
    <p:sldId id="342" r:id="rId30"/>
    <p:sldId id="343" r:id="rId31"/>
    <p:sldId id="345" r:id="rId32"/>
    <p:sldId id="346" r:id="rId33"/>
    <p:sldId id="332" r:id="rId34"/>
    <p:sldId id="333" r:id="rId35"/>
    <p:sldId id="347" r:id="rId36"/>
    <p:sldId id="348" r:id="rId37"/>
    <p:sldId id="349" r:id="rId38"/>
    <p:sldId id="334" r:id="rId39"/>
    <p:sldId id="306" r:id="rId40"/>
    <p:sldId id="312" r:id="rId41"/>
    <p:sldId id="350" r:id="rId42"/>
    <p:sldId id="351" r:id="rId43"/>
    <p:sldId id="352" r:id="rId44"/>
    <p:sldId id="353" r:id="rId45"/>
    <p:sldId id="354" r:id="rId46"/>
    <p:sldId id="355" r:id="rId47"/>
    <p:sldId id="356" r:id="rId48"/>
    <p:sldId id="360" r:id="rId49"/>
    <p:sldId id="357" r:id="rId50"/>
    <p:sldId id="361" r:id="rId51"/>
    <p:sldId id="362" r:id="rId52"/>
    <p:sldId id="363" r:id="rId53"/>
    <p:sldId id="358" r:id="rId54"/>
    <p:sldId id="364" r:id="rId55"/>
    <p:sldId id="365" r:id="rId56"/>
    <p:sldId id="366" r:id="rId57"/>
    <p:sldId id="367" r:id="rId58"/>
    <p:sldId id="359" r:id="rId59"/>
    <p:sldId id="313" r:id="rId60"/>
    <p:sldId id="314" r:id="rId61"/>
    <p:sldId id="368" r:id="rId62"/>
    <p:sldId id="369" r:id="rId63"/>
    <p:sldId id="370" r:id="rId64"/>
    <p:sldId id="371" r:id="rId65"/>
    <p:sldId id="382" r:id="rId66"/>
    <p:sldId id="383" r:id="rId67"/>
    <p:sldId id="384" r:id="rId68"/>
    <p:sldId id="372" r:id="rId69"/>
    <p:sldId id="373" r:id="rId70"/>
    <p:sldId id="374" r:id="rId71"/>
    <p:sldId id="375" r:id="rId72"/>
    <p:sldId id="376" r:id="rId73"/>
    <p:sldId id="377" r:id="rId74"/>
    <p:sldId id="378" r:id="rId75"/>
    <p:sldId id="379" r:id="rId76"/>
    <p:sldId id="380" r:id="rId7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4660"/>
  </p:normalViewPr>
  <p:slideViewPr>
    <p:cSldViewPr>
      <p:cViewPr varScale="1">
        <p:scale>
          <a:sx n="103" d="100"/>
          <a:sy n="103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BFD4-97C7-42F5-83A8-3092F3357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F8B8-8CFA-41CC-8D57-2321890A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43FD8-1F11-401E-93BA-2CA166811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38934-D15E-4CA7-B6F1-C720F0EBF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1E7-8C00-4F7F-A087-E98E47528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150AA-9399-466B-B21E-67251D847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44287-A37C-4285-A489-C46CEEC6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E09B-8F03-4164-ABEE-407F10AD9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D211-F5AB-4819-A800-DDA5AD69E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FE56B-C6C2-42D4-A94A-273772DAB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64CD-4B9D-4E14-AE5D-F154ED18F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14902730-0F42-4D9B-919A-C93C7239C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ITB_Unit%208%20Understanding%20a%20Check.docx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&amp;esrc=s&amp;frm=1&amp;source=images&amp;cd=&amp;cad=rja&amp;uact=8&amp;docid=TQTTmdZtiX3AjM&amp;tbnid=k5dRlskdy3TBaM:&amp;ved=0CAUQjRw&amp;url=http://www.ar15.com/archive/topic.html?b=1&amp;f=5&amp;t=1410099&amp;ei=ANBCU7HwNI6Frgfi7oGoAQ&amp;bvm=bv.64125504,d.dmQ&amp;psig=AFQjCNF82icGm57NoLvUqEy7XDpFYbHn5A&amp;ust=1396973726225213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frm=1&amp;source=images&amp;cd=&amp;cad=rja&amp;uact=8&amp;docid=zuejehvE0PmnoM&amp;tbnid=K9R2-K-qTLC_NM:&amp;ved=0CAUQjRw&amp;url=http://s2.photobucket.com/user/TigerEROS/media/Money%20Orders/CashiersCheck_TravelersExpress.gif.html&amp;ei=rtBCU8ezFIunsATluIDYCw&amp;bvm=bv.64125504,d.dmQ&amp;psig=AFQjCNHtS7lxoSn1b5ITaGKL9TvVBxioAA&amp;ust=1396974085398326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ogd.tjs-labs.com/show-picture?id=1210791805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learnnoworpaylater.com/chapter4/chapter4_10.rhtml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87630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Eight </a:t>
            </a:r>
            <a:endParaRPr lang="en-US" sz="2800" b="1" dirty="0"/>
          </a:p>
          <a:p>
            <a:pPr eaLnBrk="1" hangingPunct="1"/>
            <a:r>
              <a:rPr lang="en-US" sz="2800" b="1" dirty="0" smtClean="0"/>
              <a:t>Financial Institutions </a:t>
            </a:r>
            <a:br>
              <a:rPr lang="en-US" sz="2800" b="1" dirty="0" smtClean="0"/>
            </a:br>
            <a:r>
              <a:rPr lang="en-US" sz="2800" b="1" dirty="0" smtClean="0"/>
              <a:t>&amp; Banking Systems </a:t>
            </a:r>
            <a:endParaRPr lang="en-US" sz="2800" b="1" dirty="0"/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>
                <a:solidFill>
                  <a:srgbClr val="00B0F0"/>
                </a:solidFill>
              </a:rPr>
              <a:t>Chapter </a:t>
            </a:r>
            <a:r>
              <a:rPr lang="en-US" sz="2800" b="1" dirty="0" smtClean="0">
                <a:solidFill>
                  <a:srgbClr val="00B0F0"/>
                </a:solidFill>
              </a:rPr>
              <a:t>25</a:t>
            </a:r>
            <a:endParaRPr lang="en-US" sz="2800" b="1" dirty="0">
              <a:solidFill>
                <a:srgbClr val="00B0F0"/>
              </a:solidFill>
            </a:endParaRPr>
          </a:p>
          <a:p>
            <a:pPr eaLnBrk="1" hangingPunct="1"/>
            <a:r>
              <a:rPr lang="en-US" sz="2800" b="1" dirty="0" smtClean="0"/>
              <a:t>The Banking System &amp; Financial Services</a:t>
            </a:r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Mutual Savings Bank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organized </a:t>
            </a:r>
            <a:r>
              <a:rPr lang="en-US" smtClean="0"/>
              <a:t>mainly for </a:t>
            </a:r>
            <a:r>
              <a:rPr lang="en-US" dirty="0" smtClean="0"/>
              <a:t>savings accounts and to make loans to home buyers.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Owned by depositors :- profits go to depositors.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093787"/>
          </a:xfrm>
        </p:spPr>
        <p:txBody>
          <a:bodyPr/>
          <a:lstStyle/>
          <a:p>
            <a:r>
              <a:rPr lang="en-US" b="1" dirty="0" smtClean="0"/>
              <a:t>Credit Unions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/>
          <a:lstStyle/>
          <a:p>
            <a:r>
              <a:rPr lang="en-US" dirty="0" smtClean="0"/>
              <a:t>A credit union is:</a:t>
            </a:r>
          </a:p>
          <a:p>
            <a:pPr lvl="1"/>
            <a:r>
              <a:rPr lang="en-US" dirty="0" smtClean="0"/>
              <a:t>User-owned</a:t>
            </a:r>
          </a:p>
          <a:p>
            <a:pPr lvl="1"/>
            <a:r>
              <a:rPr lang="en-US" dirty="0" smtClean="0"/>
              <a:t>Not-for-profit</a:t>
            </a:r>
          </a:p>
          <a:p>
            <a:pPr lvl="1"/>
            <a:r>
              <a:rPr lang="en-US" dirty="0" smtClean="0"/>
              <a:t>Cooperative</a:t>
            </a:r>
          </a:p>
          <a:p>
            <a:r>
              <a:rPr lang="en-US" dirty="0" smtClean="0"/>
              <a:t>Formed by people in the same:</a:t>
            </a:r>
          </a:p>
          <a:p>
            <a:pPr lvl="1"/>
            <a:r>
              <a:rPr lang="en-US" dirty="0" smtClean="0"/>
              <a:t>company,</a:t>
            </a:r>
          </a:p>
          <a:p>
            <a:pPr lvl="1"/>
            <a:r>
              <a:rPr lang="en-US" dirty="0" smtClean="0"/>
              <a:t>Government agency,</a:t>
            </a:r>
          </a:p>
          <a:p>
            <a:pPr lvl="1"/>
            <a:r>
              <a:rPr lang="en-US" dirty="0" smtClean="0"/>
              <a:t>Labor union,</a:t>
            </a:r>
          </a:p>
          <a:p>
            <a:pPr lvl="1"/>
            <a:r>
              <a:rPr lang="en-US" dirty="0" smtClean="0"/>
              <a:t>Profession,</a:t>
            </a:r>
          </a:p>
          <a:p>
            <a:pPr lvl="1"/>
            <a:r>
              <a:rPr lang="en-US" dirty="0" smtClean="0"/>
              <a:t>Church, or </a:t>
            </a:r>
          </a:p>
          <a:p>
            <a:pPr lvl="1"/>
            <a:r>
              <a:rPr lang="en-US" dirty="0" smtClean="0"/>
              <a:t>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Credit Unions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Regulated by National Credit Union Administration (NCUA) – federal agency similar to FDIC.</a:t>
            </a:r>
          </a:p>
          <a:p>
            <a:endParaRPr lang="en-US" dirty="0" smtClean="0"/>
          </a:p>
          <a:p>
            <a:r>
              <a:rPr lang="en-US" dirty="0" smtClean="0"/>
              <a:t>NCUA also insures depositor’s funds up to $100,000.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839200" cy="1139825"/>
          </a:xfrm>
        </p:spPr>
        <p:txBody>
          <a:bodyPr/>
          <a:lstStyle/>
          <a:p>
            <a:r>
              <a:rPr lang="en-US" b="1" dirty="0" smtClean="0"/>
              <a:t>Non-Deposit Financial Institutions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 Insurance Companies</a:t>
            </a:r>
          </a:p>
          <a:p>
            <a:r>
              <a:rPr lang="en-US" dirty="0" smtClean="0"/>
              <a:t>Investment Companies</a:t>
            </a:r>
          </a:p>
          <a:p>
            <a:r>
              <a:rPr lang="en-US" dirty="0" smtClean="0"/>
              <a:t>Consumer Finance Companies</a:t>
            </a:r>
          </a:p>
          <a:p>
            <a:r>
              <a:rPr lang="en-US" dirty="0" smtClean="0"/>
              <a:t>Mortgage Companies</a:t>
            </a:r>
          </a:p>
          <a:p>
            <a:r>
              <a:rPr lang="en-US" dirty="0" smtClean="0"/>
              <a:t>Check-Cashing Outlets</a:t>
            </a:r>
          </a:p>
          <a:p>
            <a:r>
              <a:rPr lang="en-US" dirty="0" smtClean="0"/>
              <a:t>Pawnshops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Financial Services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Accepting Deposits</a:t>
            </a:r>
          </a:p>
          <a:p>
            <a:r>
              <a:rPr lang="en-US" dirty="0" smtClean="0"/>
              <a:t>Transferring Funds (EFT – Electronic Funds Transfer)</a:t>
            </a:r>
          </a:p>
          <a:p>
            <a:r>
              <a:rPr lang="en-US" dirty="0" smtClean="0"/>
              <a:t>Lending Money</a:t>
            </a:r>
          </a:p>
          <a:p>
            <a:r>
              <a:rPr lang="en-US" dirty="0" smtClean="0"/>
              <a:t>Storing Valuables</a:t>
            </a:r>
          </a:p>
          <a:p>
            <a:r>
              <a:rPr lang="en-US" dirty="0" smtClean="0"/>
              <a:t>Providing Financial Advice and Investment Services</a:t>
            </a:r>
          </a:p>
          <a:p>
            <a:r>
              <a:rPr lang="en-US" dirty="0" smtClean="0"/>
              <a:t>Managing Trusts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915400" cy="1139825"/>
          </a:xfrm>
        </p:spPr>
        <p:txBody>
          <a:bodyPr/>
          <a:lstStyle/>
          <a:p>
            <a:r>
              <a:rPr lang="en-US" b="1" dirty="0" smtClean="0"/>
              <a:t>The Federal Reserve System (Fed)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up by federal government</a:t>
            </a:r>
          </a:p>
          <a:p>
            <a:r>
              <a:rPr lang="en-US" dirty="0" smtClean="0"/>
              <a:t>All national banks are required to join Fed, and state banks may join.</a:t>
            </a:r>
          </a:p>
          <a:p>
            <a:r>
              <a:rPr lang="en-US" dirty="0" smtClean="0"/>
              <a:t>Banks that join are known as “member banks”.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Federal Reserve Activities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government requires banks to keep a certain amount of customers’ money on deposit with the Federal Reserve System in case additional funds are needed to meet the daily needs of their customers.</a:t>
            </a:r>
          </a:p>
          <a:p>
            <a:endParaRPr lang="en-US" dirty="0" smtClean="0"/>
          </a:p>
          <a:p>
            <a:r>
              <a:rPr lang="en-US" dirty="0" smtClean="0"/>
              <a:t>E.g. if a customer deposits $1,000 and the bank is required by the Federal Reserve System to hold 15% of all deposits in reserve, the bank can lend 85% of the deposit ($850).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/>
              <a:t>Unit Eight </a:t>
            </a:r>
          </a:p>
          <a:p>
            <a:pPr eaLnBrk="1" hangingPunct="1"/>
            <a:r>
              <a:rPr lang="en-US" sz="2800" b="1" dirty="0"/>
              <a:t>Financial Institutions </a:t>
            </a:r>
            <a:br>
              <a:rPr lang="en-US" sz="2800" b="1" dirty="0"/>
            </a:br>
            <a:r>
              <a:rPr lang="en-US" sz="2800" b="1" dirty="0"/>
              <a:t>&amp; Banking Systems </a:t>
            </a:r>
          </a:p>
          <a:p>
            <a:pPr eaLnBrk="1" hangingPunct="1"/>
            <a:endParaRPr lang="en-US" sz="2800" b="1" dirty="0" smtClean="0"/>
          </a:p>
          <a:p>
            <a:pPr eaLnBrk="1" hangingPunct="1"/>
            <a:r>
              <a:rPr lang="en-US" sz="2800" b="1" dirty="0" smtClean="0">
                <a:solidFill>
                  <a:srgbClr val="00B0F0"/>
                </a:solidFill>
              </a:rPr>
              <a:t>Chapter 26</a:t>
            </a:r>
            <a:endParaRPr lang="en-US" sz="2800" b="1" dirty="0">
              <a:solidFill>
                <a:srgbClr val="00B0F0"/>
              </a:solidFill>
            </a:endParaRPr>
          </a:p>
          <a:p>
            <a:pPr eaLnBrk="1" hangingPunct="1"/>
            <a:r>
              <a:rPr lang="en-US" sz="2800" b="1" dirty="0" smtClean="0"/>
              <a:t>Opening A Checking Account</a:t>
            </a:r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90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b="1" u="sng" dirty="0" smtClean="0"/>
              <a:t>Explain</a:t>
            </a:r>
            <a:r>
              <a:rPr lang="en-US" dirty="0" smtClean="0"/>
              <a:t> the difference between the two major types of checking accounts</a:t>
            </a:r>
          </a:p>
          <a:p>
            <a:endParaRPr lang="en-US" dirty="0" smtClean="0"/>
          </a:p>
          <a:p>
            <a:r>
              <a:rPr lang="en-US" b="1" u="sng" dirty="0" smtClean="0"/>
              <a:t>Detail</a:t>
            </a:r>
            <a:r>
              <a:rPr lang="en-US" dirty="0" smtClean="0"/>
              <a:t> the process of opening a checking account.</a:t>
            </a:r>
          </a:p>
          <a:p>
            <a:endParaRPr lang="en-US" u="sng" dirty="0"/>
          </a:p>
          <a:p>
            <a:r>
              <a:rPr lang="en-US" b="1" u="sng" dirty="0" smtClean="0"/>
              <a:t>Define</a:t>
            </a:r>
            <a:r>
              <a:rPr lang="en-US" dirty="0" smtClean="0"/>
              <a:t> three types of endorsements and explain when each is used.</a:t>
            </a:r>
          </a:p>
        </p:txBody>
      </p:sp>
    </p:spTree>
    <p:extLst>
      <p:ext uri="{BB962C8B-B14F-4D97-AF65-F5344CB8AC3E}">
        <p14:creationId xmlns="" xmlns:p14="http://schemas.microsoft.com/office/powerpoint/2010/main" val="21621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839200" cy="1139825"/>
          </a:xfrm>
        </p:spPr>
        <p:txBody>
          <a:bodyPr/>
          <a:lstStyle/>
          <a:p>
            <a:r>
              <a:rPr lang="en-US" b="1" dirty="0" smtClean="0"/>
              <a:t>Advantages of a Checking Account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029200"/>
          </a:xfrm>
        </p:spPr>
        <p:txBody>
          <a:bodyPr/>
          <a:lstStyle/>
          <a:p>
            <a:r>
              <a:rPr lang="en-US" b="1" dirty="0" smtClean="0"/>
              <a:t>Convenience</a:t>
            </a:r>
          </a:p>
          <a:p>
            <a:pPr lvl="1"/>
            <a:r>
              <a:rPr lang="en-US" dirty="0" smtClean="0"/>
              <a:t>Write checks at home &amp; pay bills online</a:t>
            </a:r>
          </a:p>
          <a:p>
            <a:r>
              <a:rPr lang="en-US" b="1" dirty="0" smtClean="0"/>
              <a:t>Safety</a:t>
            </a:r>
          </a:p>
          <a:p>
            <a:pPr lvl="1"/>
            <a:r>
              <a:rPr lang="en-US" dirty="0" smtClean="0"/>
              <a:t>Money at home is at risk from fire, theft, carelessness, temptation to spend</a:t>
            </a:r>
          </a:p>
          <a:p>
            <a:pPr lvl="1"/>
            <a:r>
              <a:rPr lang="en-US" dirty="0" smtClean="0"/>
              <a:t>Money in the bank is protected by FDIC </a:t>
            </a:r>
          </a:p>
          <a:p>
            <a:r>
              <a:rPr lang="en-US" b="1" dirty="0" smtClean="0"/>
              <a:t>Proof of Payment</a:t>
            </a:r>
          </a:p>
          <a:p>
            <a:pPr lvl="1"/>
            <a:r>
              <a:rPr lang="en-US" dirty="0" smtClean="0"/>
              <a:t>A check is legal proof of payment</a:t>
            </a:r>
          </a:p>
          <a:p>
            <a:r>
              <a:rPr lang="en-US" b="1" dirty="0" smtClean="0"/>
              <a:t>Record of Finances</a:t>
            </a:r>
          </a:p>
          <a:p>
            <a:pPr lvl="1"/>
            <a:r>
              <a:rPr lang="en-US" dirty="0" smtClean="0"/>
              <a:t>Every deposit you make / every check you write is recorded.</a:t>
            </a:r>
          </a:p>
          <a:p>
            <a:pPr lvl="1"/>
            <a:r>
              <a:rPr lang="en-US" dirty="0" smtClean="0"/>
              <a:t>Where money is going / how much you have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621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b="1" u="sng" dirty="0" err="1" smtClean="0"/>
              <a:t>Desribe</a:t>
            </a:r>
            <a:r>
              <a:rPr lang="en-US" dirty="0" smtClean="0"/>
              <a:t> the major types of deposit-type and non-deposit financial institutions.</a:t>
            </a:r>
          </a:p>
          <a:p>
            <a:r>
              <a:rPr lang="en-US" b="1" u="sng" dirty="0" smtClean="0"/>
              <a:t>Detail</a:t>
            </a:r>
            <a:r>
              <a:rPr lang="en-US" dirty="0" smtClean="0"/>
              <a:t> the services provided by the financial industry.</a:t>
            </a:r>
          </a:p>
          <a:p>
            <a:r>
              <a:rPr lang="en-US" b="1" u="sng" dirty="0" smtClean="0"/>
              <a:t>Outline</a:t>
            </a:r>
            <a:r>
              <a:rPr lang="en-US" dirty="0" smtClean="0"/>
              <a:t> the functions of the Federal Reserve System</a:t>
            </a:r>
          </a:p>
          <a:p>
            <a:r>
              <a:rPr lang="en-US" b="1" u="sng" dirty="0" smtClean="0"/>
              <a:t>Explain</a:t>
            </a:r>
            <a:r>
              <a:rPr lang="en-US" dirty="0" smtClean="0"/>
              <a:t> how banks earn money, help communities, and create economic growth.</a:t>
            </a:r>
          </a:p>
          <a:p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839200" cy="1139825"/>
          </a:xfrm>
        </p:spPr>
        <p:txBody>
          <a:bodyPr/>
          <a:lstStyle/>
          <a:p>
            <a:r>
              <a:rPr lang="en-US" b="1" dirty="0" smtClean="0"/>
              <a:t>Types of Checking Accounts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029200"/>
          </a:xfrm>
        </p:spPr>
        <p:txBody>
          <a:bodyPr/>
          <a:lstStyle/>
          <a:p>
            <a:r>
              <a:rPr lang="en-US" dirty="0" smtClean="0"/>
              <a:t>Checking accounts differ:</a:t>
            </a:r>
          </a:p>
          <a:p>
            <a:pPr lvl="1"/>
            <a:r>
              <a:rPr lang="en-US" dirty="0" smtClean="0"/>
              <a:t>from one bank to another </a:t>
            </a:r>
          </a:p>
          <a:p>
            <a:pPr lvl="1"/>
            <a:r>
              <a:rPr lang="en-US" dirty="0" smtClean="0"/>
              <a:t>from one part of the country to another</a:t>
            </a:r>
          </a:p>
          <a:p>
            <a:pPr lvl="1"/>
            <a:r>
              <a:rPr lang="en-US" dirty="0" smtClean="0"/>
              <a:t>in features they offer customers</a:t>
            </a:r>
          </a:p>
          <a:p>
            <a:pPr lvl="1"/>
            <a:r>
              <a:rPr lang="en-US" dirty="0" smtClean="0"/>
              <a:t>in costs</a:t>
            </a:r>
          </a:p>
          <a:p>
            <a:endParaRPr lang="en-US" dirty="0" smtClean="0"/>
          </a:p>
          <a:p>
            <a:r>
              <a:rPr lang="en-US" dirty="0" smtClean="0"/>
              <a:t>Comparison shopping for a checking account is necessary. 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Service Charge</a:t>
            </a:r>
            <a:r>
              <a:rPr lang="en-US" dirty="0" smtClean="0">
                <a:solidFill>
                  <a:srgbClr val="0070C0"/>
                </a:solidFill>
              </a:rPr>
              <a:t>: A fee a bank charges for handling a checking account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621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Checking Accounts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Regular Checking Account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Interest Checking Account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Special Checking Account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Regular Checking Account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029200"/>
          </a:xfrm>
        </p:spPr>
        <p:txBody>
          <a:bodyPr/>
          <a:lstStyle/>
          <a:p>
            <a:r>
              <a:rPr lang="en-US" dirty="0" smtClean="0"/>
              <a:t>If you write a large number of checks</a:t>
            </a:r>
          </a:p>
          <a:p>
            <a:r>
              <a:rPr lang="en-US" dirty="0" smtClean="0"/>
              <a:t>Service charge is usually waived for minimum / average monthly balances</a:t>
            </a:r>
          </a:p>
          <a:p>
            <a:pPr lvl="1"/>
            <a:r>
              <a:rPr lang="en-US" dirty="0" smtClean="0"/>
              <a:t>Minimum monthly balance is usually $300 or higher</a:t>
            </a:r>
          </a:p>
          <a:p>
            <a:pPr lvl="1"/>
            <a:r>
              <a:rPr lang="en-US" dirty="0" smtClean="0"/>
              <a:t>Average monthly balance is the sum of the daily balance divided by the number of days in the month</a:t>
            </a:r>
          </a:p>
          <a:p>
            <a:r>
              <a:rPr lang="en-US" dirty="0" smtClean="0"/>
              <a:t>Some banks waive service charge if the depositor keeps a certain balance (e.g. $1000), in a savings account at the same bank.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7813"/>
            <a:ext cx="8839200" cy="1139825"/>
          </a:xfrm>
        </p:spPr>
        <p:txBody>
          <a:bodyPr/>
          <a:lstStyle/>
          <a:p>
            <a:r>
              <a:rPr lang="en-US" b="1" dirty="0" smtClean="0"/>
              <a:t>Interest Checking Account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029200"/>
          </a:xfrm>
        </p:spPr>
        <p:txBody>
          <a:bodyPr/>
          <a:lstStyle/>
          <a:p>
            <a:r>
              <a:rPr lang="en-US" dirty="0" smtClean="0"/>
              <a:t>Require a minimum monthly balance or an average monthly balance of $500 or more</a:t>
            </a:r>
          </a:p>
          <a:p>
            <a:r>
              <a:rPr lang="en-US" dirty="0" smtClean="0"/>
              <a:t>If the account falls below the required amount, the bank usually pays no interest AND will usually add a service charge to the account</a:t>
            </a:r>
          </a:p>
          <a:p>
            <a:endParaRPr lang="en-US" dirty="0" smtClean="0"/>
          </a:p>
          <a:p>
            <a:r>
              <a:rPr lang="en-US" dirty="0" smtClean="0"/>
              <a:t>Interest rate that banks pay their customers also vary. </a:t>
            </a:r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621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Interest Checking Account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bank will offer a higher interest rate when a higher balance is maintained.</a:t>
            </a:r>
          </a:p>
          <a:p>
            <a:pPr lvl="1"/>
            <a:r>
              <a:rPr lang="en-US" dirty="0" smtClean="0"/>
              <a:t>Interest rate may be tied to the current cost of money in the marketplace known as </a:t>
            </a:r>
            <a:r>
              <a:rPr lang="en-US" b="1" dirty="0" smtClean="0"/>
              <a:t>money market rate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Money market rate </a:t>
            </a:r>
            <a:r>
              <a:rPr lang="en-US" dirty="0" smtClean="0">
                <a:solidFill>
                  <a:srgbClr val="0070C0"/>
                </a:solidFill>
              </a:rPr>
              <a:t>is the interest rate that big users of money, such as governments and large corporations, pay when they borrow money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Special Checking Account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charge is about 10 to 20 cents for each check written.</a:t>
            </a:r>
          </a:p>
          <a:p>
            <a:endParaRPr lang="en-US" dirty="0" smtClean="0"/>
          </a:p>
          <a:p>
            <a:r>
              <a:rPr lang="en-US" dirty="0" smtClean="0"/>
              <a:t>May be a small monthly service charge for the account.</a:t>
            </a:r>
          </a:p>
          <a:p>
            <a:endParaRPr lang="en-US" dirty="0" smtClean="0"/>
          </a:p>
          <a:p>
            <a:r>
              <a:rPr lang="en-US" dirty="0" smtClean="0"/>
              <a:t>Credit unions may provide checking accounts for members.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Sharedrafts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 of credit unions are called shareholders when they have money on deposit, and their checks are called </a:t>
            </a:r>
            <a:r>
              <a:rPr lang="en-US" b="1" dirty="0" err="1" smtClean="0"/>
              <a:t>sharedrafts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Opening a Checking Account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a paycheck or cash to the new accounts desk in a financial institution.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representative will help you:</a:t>
            </a:r>
          </a:p>
          <a:p>
            <a:pPr lvl="1"/>
            <a:r>
              <a:rPr lang="en-US" dirty="0" smtClean="0"/>
              <a:t>Sign a signature card</a:t>
            </a:r>
          </a:p>
          <a:p>
            <a:pPr lvl="1"/>
            <a:r>
              <a:rPr lang="en-US" dirty="0" smtClean="0"/>
              <a:t>Make your deposit</a:t>
            </a:r>
          </a:p>
          <a:p>
            <a:pPr lvl="1"/>
            <a:r>
              <a:rPr lang="en-US" dirty="0" smtClean="0"/>
              <a:t>Select your checks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Some banks require you to be 18 years or older to open a checking account.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Signature Card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bank will deduct money from a checking account to cover checks only when authorized to do so by the depositor.</a:t>
            </a:r>
          </a:p>
          <a:p>
            <a:endParaRPr lang="en-US" dirty="0" smtClean="0"/>
          </a:p>
          <a:p>
            <a:r>
              <a:rPr lang="en-US" b="1" dirty="0" smtClean="0"/>
              <a:t>Signature card</a:t>
            </a:r>
            <a:r>
              <a:rPr lang="en-US" dirty="0" smtClean="0"/>
              <a:t> is the bank’s official record of your signature. </a:t>
            </a:r>
          </a:p>
          <a:p>
            <a:pPr lvl="1"/>
            <a:r>
              <a:rPr lang="en-US" dirty="0" smtClean="0"/>
              <a:t>You must use the same signature on each check write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Joint Account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or more people have an account together.</a:t>
            </a:r>
          </a:p>
          <a:p>
            <a:endParaRPr lang="en-US" dirty="0" smtClean="0"/>
          </a:p>
          <a:p>
            <a:r>
              <a:rPr lang="en-US" dirty="0" smtClean="0"/>
              <a:t>Each person who will write checks on the account must sign the signature card.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Business of Banking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Bank = business &amp; You = customer</a:t>
            </a:r>
          </a:p>
          <a:p>
            <a:r>
              <a:rPr lang="en-US" dirty="0" smtClean="0"/>
              <a:t>A bank sells services such as checking accounts, savings accounts, and loans.</a:t>
            </a:r>
          </a:p>
          <a:p>
            <a:r>
              <a:rPr lang="en-US" dirty="0" smtClean="0"/>
              <a:t>Banks earn most of their revenues by charging for loans to individuals, businesses, and governments, and investments.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Making the First Deposit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30725"/>
          </a:xfrm>
        </p:spPr>
        <p:txBody>
          <a:bodyPr/>
          <a:lstStyle/>
          <a:p>
            <a:r>
              <a:rPr lang="en-US" dirty="0" smtClean="0"/>
              <a:t>When you deposit money in a checking account, you fill our a deposit slip deposit ticket.</a:t>
            </a:r>
          </a:p>
          <a:p>
            <a:r>
              <a:rPr lang="en-US" b="1" dirty="0" smtClean="0"/>
              <a:t>Deposit slip</a:t>
            </a:r>
            <a:r>
              <a:rPr lang="en-US" dirty="0" smtClean="0"/>
              <a:t> is a form on which you list all items you are depositing – currency, coins, checks</a:t>
            </a:r>
          </a:p>
          <a:p>
            <a:r>
              <a:rPr lang="en-US" dirty="0" smtClean="0"/>
              <a:t>Deposit slip shows:</a:t>
            </a:r>
          </a:p>
          <a:p>
            <a:pPr lvl="1"/>
            <a:r>
              <a:rPr lang="en-US" dirty="0" smtClean="0"/>
              <a:t>Your name</a:t>
            </a:r>
          </a:p>
          <a:p>
            <a:pPr lvl="1"/>
            <a:r>
              <a:rPr lang="en-US" dirty="0" smtClean="0"/>
              <a:t>Your account number</a:t>
            </a:r>
          </a:p>
          <a:p>
            <a:pPr lvl="1"/>
            <a:r>
              <a:rPr lang="en-US" dirty="0" smtClean="0"/>
              <a:t>The date</a:t>
            </a:r>
          </a:p>
          <a:p>
            <a:pPr lvl="1"/>
            <a:r>
              <a:rPr lang="en-US" dirty="0" smtClean="0"/>
              <a:t>The items deposited</a:t>
            </a:r>
          </a:p>
          <a:p>
            <a:pPr lvl="1"/>
            <a:r>
              <a:rPr lang="en-US" dirty="0" smtClean="0"/>
              <a:t>Total amount of the deposit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hlinkClick r:id="rId2" action="ppaction://hlinkfile"/>
              </a:rPr>
              <a:t>Understanding a Check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columbustech.edu/wp-content/uploads/2011/01/checks.gif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474" y="1752600"/>
            <a:ext cx="8770526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Understanding a Check</a:t>
            </a:r>
            <a:endParaRPr lang="en-US" b="1" dirty="0"/>
          </a:p>
        </p:txBody>
      </p:sp>
      <p:pic>
        <p:nvPicPr>
          <p:cNvPr id="4" name="Picture 4" descr="http://www.marinatedmusiq.com/site-images/Check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690" y="1981201"/>
            <a:ext cx="8058910" cy="4578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1"/>
            <a:ext cx="8839200" cy="1265238"/>
          </a:xfrm>
        </p:spPr>
        <p:txBody>
          <a:bodyPr/>
          <a:lstStyle/>
          <a:p>
            <a:r>
              <a:rPr lang="en-US" b="1" dirty="0" smtClean="0"/>
              <a:t>Endorsing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029200"/>
          </a:xfrm>
        </p:spPr>
        <p:txBody>
          <a:bodyPr/>
          <a:lstStyle/>
          <a:p>
            <a:r>
              <a:rPr lang="en-US" dirty="0" smtClean="0"/>
              <a:t>An endorsement is written evidence that you received payment or that you transferred your right of receiving payment to someone else.</a:t>
            </a:r>
          </a:p>
        </p:txBody>
      </p:sp>
    </p:spTree>
    <p:extLst>
      <p:ext uri="{BB962C8B-B14F-4D97-AF65-F5344CB8AC3E}">
        <p14:creationId xmlns="" xmlns:p14="http://schemas.microsoft.com/office/powerpoint/2010/main" val="21621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1"/>
            <a:ext cx="8839200" cy="1265238"/>
          </a:xfrm>
        </p:spPr>
        <p:txBody>
          <a:bodyPr/>
          <a:lstStyle/>
          <a:p>
            <a:r>
              <a:rPr lang="en-US" b="1" dirty="0" smtClean="0"/>
              <a:t>Purpose of Endorsing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5410200"/>
          </a:xfrm>
        </p:spPr>
        <p:txBody>
          <a:bodyPr/>
          <a:lstStyle/>
          <a:p>
            <a:r>
              <a:rPr lang="en-US" dirty="0" smtClean="0"/>
              <a:t>When you endorse a check, your responsibilities are almost as great as if you had written the check yourself.</a:t>
            </a:r>
          </a:p>
          <a:p>
            <a:pPr>
              <a:buNone/>
            </a:pPr>
            <a:r>
              <a:rPr lang="en-US" dirty="0" smtClean="0"/>
              <a:t>3 Main Purposes of Endorsements: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Endorsements allow the recipient of the check to cash, deposit, or transfer it to someone else.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Endorsements serve as legal evidence that the receiver cashed or transferred the check to someone else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Endorsements mean that the endorser will pay the check in case the next owner of the check cannot collect the money.</a:t>
            </a:r>
          </a:p>
        </p:txBody>
      </p:sp>
    </p:spTree>
    <p:extLst>
      <p:ext uri="{BB962C8B-B14F-4D97-AF65-F5344CB8AC3E}">
        <p14:creationId xmlns="" xmlns:p14="http://schemas.microsoft.com/office/powerpoint/2010/main" val="21621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Endorsements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 Main Types of Endorsements: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Blank Endorsement</a:t>
            </a:r>
          </a:p>
          <a:p>
            <a:pPr marL="914400" lvl="1" indent="-514350"/>
            <a:r>
              <a:rPr lang="en-US" dirty="0" smtClean="0"/>
              <a:t>Consists of only the endorser’s name/signature</a:t>
            </a:r>
          </a:p>
          <a:p>
            <a:pPr marL="914400" lvl="1" indent="-514350"/>
            <a:r>
              <a:rPr lang="en-US" dirty="0" smtClean="0"/>
              <a:t>Endorsement should match signature on signature card</a:t>
            </a:r>
          </a:p>
          <a:p>
            <a:pPr marL="914400" lvl="1" indent="-514350"/>
            <a:r>
              <a:rPr lang="en-US" dirty="0" smtClean="0"/>
              <a:t>Check is payable to anyone with the check</a:t>
            </a:r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Endorsements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 Special Endorsement</a:t>
            </a:r>
          </a:p>
          <a:p>
            <a:pPr lvl="1"/>
            <a:r>
              <a:rPr lang="en-US" dirty="0" smtClean="0"/>
              <a:t>Includes the name of the person to whom the check has been transferred</a:t>
            </a:r>
          </a:p>
          <a:p>
            <a:pPr lvl="1"/>
            <a:r>
              <a:rPr lang="en-US" dirty="0" smtClean="0"/>
              <a:t>Also called Full Endorsements</a:t>
            </a:r>
          </a:p>
          <a:p>
            <a:pPr lvl="1"/>
            <a:r>
              <a:rPr lang="en-US" dirty="0" smtClean="0"/>
              <a:t>Include “Pay to the Order of …” before the signature.</a:t>
            </a:r>
            <a:endParaRPr lang="en-US" dirty="0"/>
          </a:p>
        </p:txBody>
      </p:sp>
      <p:pic>
        <p:nvPicPr>
          <p:cNvPr id="4" name="Picture 2" descr="https://encrypted-tbn1.gstatic.com/images?q=tbn:ANd9GcQrptiRLRAnZyw7dv8YhT3Vc2ixodVuA8SR3yo6txulrjr4kvb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038600"/>
            <a:ext cx="3567435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Endorsement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3"/>
            </a:pPr>
            <a:r>
              <a:rPr lang="en-US" dirty="0" smtClean="0"/>
              <a:t>Restrictive Endorsement</a:t>
            </a:r>
          </a:p>
          <a:p>
            <a:pPr marL="914400" lvl="1" indent="-514350"/>
            <a:r>
              <a:rPr lang="en-US" dirty="0" smtClean="0"/>
              <a:t>Limits the use of the check to the purpose given in the endorsement (e.g. For deposit only)</a:t>
            </a:r>
          </a:p>
          <a:p>
            <a:pPr marL="914400" lvl="1" indent="-514350"/>
            <a:endParaRPr lang="en-US" dirty="0" smtClean="0"/>
          </a:p>
          <a:p>
            <a:pPr marL="914400" lvl="1" indent="-514350"/>
            <a:r>
              <a:rPr lang="en-US" dirty="0" smtClean="0"/>
              <a:t>If you write “For deposit only” above signature and account number, this endorsement restricts use of the check so it can only be deposited to your account.</a:t>
            </a:r>
          </a:p>
          <a:p>
            <a:pPr marL="914400" lvl="1" indent="-514350"/>
            <a:endParaRPr lang="en-US" dirty="0" smtClean="0"/>
          </a:p>
          <a:p>
            <a:pPr marL="914400" lvl="1" indent="-514350"/>
            <a:r>
              <a:rPr lang="en-US" dirty="0" smtClean="0"/>
              <a:t>If a check with a restrictive endorsement is lost, it cannot be cashed by the finder.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1"/>
            <a:ext cx="8839200" cy="1265238"/>
          </a:xfrm>
        </p:spPr>
        <p:txBody>
          <a:bodyPr/>
          <a:lstStyle/>
          <a:p>
            <a:r>
              <a:rPr lang="en-US" b="1" dirty="0" smtClean="0"/>
              <a:t>Recording a Deposit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029200"/>
          </a:xfrm>
        </p:spPr>
        <p:txBody>
          <a:bodyPr/>
          <a:lstStyle/>
          <a:p>
            <a:r>
              <a:rPr lang="en-US" dirty="0" smtClean="0"/>
              <a:t>Besides the checks, a checkbook also contains forms on which a depositor writes a record of deposits made and checks written.</a:t>
            </a:r>
          </a:p>
          <a:p>
            <a:endParaRPr lang="en-US" dirty="0" smtClean="0"/>
          </a:p>
          <a:p>
            <a:r>
              <a:rPr lang="en-US" dirty="0" smtClean="0"/>
              <a:t>Depending on the checkbooks, records are kept on the check stub or check register.</a:t>
            </a:r>
          </a:p>
          <a:p>
            <a:endParaRPr lang="en-US" dirty="0" smtClean="0"/>
          </a:p>
          <a:p>
            <a:r>
              <a:rPr lang="en-US" dirty="0" smtClean="0"/>
              <a:t>When you make a deposit to your checking account, you should immediately enter the amount on the check stub or in the check register.</a:t>
            </a:r>
          </a:p>
        </p:txBody>
      </p:sp>
    </p:spTree>
    <p:extLst>
      <p:ext uri="{BB962C8B-B14F-4D97-AF65-F5344CB8AC3E}">
        <p14:creationId xmlns="" xmlns:p14="http://schemas.microsoft.com/office/powerpoint/2010/main" val="21621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429000"/>
            <a:ext cx="8610600" cy="3048000"/>
          </a:xfrm>
        </p:spPr>
        <p:txBody>
          <a:bodyPr/>
          <a:lstStyle/>
          <a:p>
            <a:pPr eaLnBrk="1" hangingPunct="1"/>
            <a:r>
              <a:rPr lang="en-US" sz="2800" b="1" dirty="0"/>
              <a:t>Unit Eight </a:t>
            </a:r>
          </a:p>
          <a:p>
            <a:pPr eaLnBrk="1" hangingPunct="1"/>
            <a:r>
              <a:rPr lang="en-US" sz="2800" b="1" dirty="0"/>
              <a:t>Financial Institutions </a:t>
            </a:r>
            <a:br>
              <a:rPr lang="en-US" sz="2800" b="1" dirty="0"/>
            </a:br>
            <a:r>
              <a:rPr lang="en-US" sz="2800" b="1" dirty="0"/>
              <a:t>&amp; Banking Systems </a:t>
            </a:r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>
                <a:solidFill>
                  <a:srgbClr val="00B0F0"/>
                </a:solidFill>
              </a:rPr>
              <a:t>Chapter </a:t>
            </a:r>
            <a:r>
              <a:rPr lang="en-US" sz="2800" b="1" dirty="0" smtClean="0">
                <a:solidFill>
                  <a:srgbClr val="00B0F0"/>
                </a:solidFill>
              </a:rPr>
              <a:t>27</a:t>
            </a:r>
          </a:p>
          <a:p>
            <a:pPr eaLnBrk="1" hangingPunct="1"/>
            <a:r>
              <a:rPr lang="en-US" sz="2800" b="1" dirty="0" smtClean="0"/>
              <a:t>Using Checks &amp; Other Payment Methods</a:t>
            </a:r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908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Business of Banking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/>
          <a:lstStyle/>
          <a:p>
            <a:r>
              <a:rPr lang="en-US" dirty="0" smtClean="0"/>
              <a:t>People who wish to start a bank must meet requirements set by federal &amp; state governments.</a:t>
            </a:r>
          </a:p>
          <a:p>
            <a:r>
              <a:rPr lang="en-US" dirty="0" smtClean="0"/>
              <a:t>They must:</a:t>
            </a:r>
          </a:p>
          <a:p>
            <a:pPr lvl="1"/>
            <a:r>
              <a:rPr lang="en-US" dirty="0" smtClean="0"/>
              <a:t>Be responsible citizens with high moral character</a:t>
            </a:r>
          </a:p>
          <a:p>
            <a:pPr lvl="1"/>
            <a:r>
              <a:rPr lang="en-US" dirty="0" smtClean="0"/>
              <a:t>Have enough capital</a:t>
            </a:r>
          </a:p>
          <a:p>
            <a:pPr lvl="1"/>
            <a:r>
              <a:rPr lang="en-US" dirty="0" smtClean="0"/>
              <a:t>Apply for a charter from their state or from the federal government.</a:t>
            </a:r>
          </a:p>
          <a:p>
            <a:r>
              <a:rPr lang="en-US" dirty="0" smtClean="0"/>
              <a:t>Charter from state – operate as state bank</a:t>
            </a:r>
          </a:p>
          <a:p>
            <a:r>
              <a:rPr lang="en-US" dirty="0" smtClean="0"/>
              <a:t>Charter from federal government – operate as a national bank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02125"/>
          </a:xfrm>
        </p:spPr>
        <p:txBody>
          <a:bodyPr/>
          <a:lstStyle/>
          <a:p>
            <a:r>
              <a:rPr lang="en-US" b="1" u="sng" dirty="0" smtClean="0"/>
              <a:t>Demonstrate</a:t>
            </a:r>
            <a:r>
              <a:rPr lang="en-US" dirty="0" smtClean="0"/>
              <a:t> proper check-writing procedures</a:t>
            </a:r>
          </a:p>
          <a:p>
            <a:endParaRPr lang="en-US" dirty="0" smtClean="0"/>
          </a:p>
          <a:p>
            <a:r>
              <a:rPr lang="en-US" b="1" u="sng" dirty="0" smtClean="0"/>
              <a:t>Explain</a:t>
            </a:r>
            <a:r>
              <a:rPr lang="en-US" dirty="0" smtClean="0"/>
              <a:t> the purpose of a stop-payment order</a:t>
            </a:r>
          </a:p>
          <a:p>
            <a:endParaRPr lang="en-US" dirty="0" smtClean="0"/>
          </a:p>
          <a:p>
            <a:r>
              <a:rPr lang="en-US" b="1" u="sng" dirty="0" smtClean="0"/>
              <a:t>Name</a:t>
            </a:r>
            <a:r>
              <a:rPr lang="en-US" dirty="0" smtClean="0"/>
              <a:t> three special types of checks</a:t>
            </a:r>
            <a:endParaRPr lang="en-US" b="1" u="sng" dirty="0" smtClean="0"/>
          </a:p>
          <a:p>
            <a:endParaRPr lang="en-US" u="sng" dirty="0"/>
          </a:p>
          <a:p>
            <a:r>
              <a:rPr lang="en-US" b="1" u="sng" dirty="0" smtClean="0"/>
              <a:t>Describe</a:t>
            </a:r>
            <a:r>
              <a:rPr lang="en-US" dirty="0" smtClean="0"/>
              <a:t> how payments are made through electronic funds transfer</a:t>
            </a:r>
          </a:p>
        </p:txBody>
      </p:sp>
    </p:spTree>
    <p:extLst>
      <p:ext uri="{BB962C8B-B14F-4D97-AF65-F5344CB8AC3E}">
        <p14:creationId xmlns="" xmlns:p14="http://schemas.microsoft.com/office/powerpoint/2010/main" val="312433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Elements of a Check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Drawer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owner of the account and the person who signs the check.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Payee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dirty="0" smtClean="0"/>
              <a:t>the person to whom the check is written.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err="1" smtClean="0"/>
              <a:t>Drawee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dirty="0" smtClean="0"/>
              <a:t>the bank of other financial institution that pays the check.</a:t>
            </a:r>
            <a:endParaRPr lang="en-US" b="1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915400" cy="1139825"/>
          </a:xfrm>
        </p:spPr>
        <p:txBody>
          <a:bodyPr/>
          <a:lstStyle/>
          <a:p>
            <a:r>
              <a:rPr lang="en-US" b="1" dirty="0" smtClean="0"/>
              <a:t>Filling out the Check Stub/Register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types of forms are available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Check stub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Check register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 smtClean="0"/>
          </a:p>
          <a:p>
            <a:pPr marL="514350" indent="-457200"/>
            <a:r>
              <a:rPr lang="en-US" dirty="0" smtClean="0"/>
              <a:t>Check Stub</a:t>
            </a:r>
          </a:p>
          <a:p>
            <a:pPr marL="914400" lvl="1" indent="-457200"/>
            <a:r>
              <a:rPr lang="en-US" dirty="0" smtClean="0"/>
              <a:t>Form attached to the check by a perforated line</a:t>
            </a:r>
          </a:p>
          <a:p>
            <a:pPr marL="514350" indent="-457200"/>
            <a:r>
              <a:rPr lang="en-US" dirty="0" smtClean="0"/>
              <a:t>Check Register</a:t>
            </a:r>
          </a:p>
          <a:p>
            <a:pPr marL="914400" lvl="1" indent="-457200"/>
            <a:r>
              <a:rPr lang="en-US" dirty="0" smtClean="0"/>
              <a:t>Separate book, usually the same size as the checkbook</a:t>
            </a:r>
          </a:p>
          <a:p>
            <a:pPr marL="914400" lvl="1" indent="-457200">
              <a:buNone/>
            </a:pPr>
            <a:r>
              <a:rPr lang="en-US" dirty="0" smtClean="0">
                <a:solidFill>
                  <a:srgbClr val="0070C0"/>
                </a:solidFill>
              </a:rPr>
              <a:t>Always fill out the stub or register first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915400" cy="1139825"/>
          </a:xfrm>
        </p:spPr>
        <p:txBody>
          <a:bodyPr/>
          <a:lstStyle/>
          <a:p>
            <a:r>
              <a:rPr lang="en-US" b="1" dirty="0" smtClean="0"/>
              <a:t>Writing a Check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453072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Write checks in order by number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Write the date in the proper space on the check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Write the payee’s name on the line following </a:t>
            </a:r>
            <a:r>
              <a:rPr lang="en-US" sz="2700" i="1" dirty="0" smtClean="0"/>
              <a:t>Pay to the Order of</a:t>
            </a:r>
            <a:r>
              <a:rPr lang="en-US" sz="27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Write the amount of the check in </a:t>
            </a:r>
            <a:r>
              <a:rPr lang="en-US" sz="2700" dirty="0" err="1" smtClean="0"/>
              <a:t>gisures</a:t>
            </a:r>
            <a:r>
              <a:rPr lang="en-US" sz="2700" dirty="0" smtClean="0"/>
              <a:t> after the printed dollar sign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Write the amount of dollars in words on the line below the payee’s name.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Write the purpose of the payment on the line at the bottom of the check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700" dirty="0" smtClean="0"/>
              <a:t>Sign your check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915400" cy="1139825"/>
          </a:xfrm>
        </p:spPr>
        <p:txBody>
          <a:bodyPr/>
          <a:lstStyle/>
          <a:p>
            <a:r>
              <a:rPr lang="en-US" b="1" dirty="0" smtClean="0"/>
              <a:t>Forgery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4530725"/>
          </a:xfrm>
        </p:spPr>
        <p:txBody>
          <a:bodyPr/>
          <a:lstStyle/>
          <a:p>
            <a:pPr marL="514350" indent="-514350"/>
            <a:r>
              <a:rPr lang="en-US" sz="2700" dirty="0" smtClean="0"/>
              <a:t>Writing another person’s signature on a check without his or her authority is a crime called forgery.</a:t>
            </a:r>
          </a:p>
          <a:p>
            <a:pPr marL="514350" indent="-514350">
              <a:buNone/>
            </a:pPr>
            <a:endParaRPr lang="en-US" sz="2700" dirty="0" smtClean="0"/>
          </a:p>
          <a:p>
            <a:pPr marL="514350" indent="-514350"/>
            <a:r>
              <a:rPr lang="en-US" sz="2700" dirty="0" smtClean="0"/>
              <a:t>A check with such a signature is a </a:t>
            </a:r>
            <a:r>
              <a:rPr lang="en-US" sz="2700" i="1" dirty="0" smtClean="0"/>
              <a:t>forged check.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Tips for Good Check Writing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53072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Write checks only on the forms provided by your bank.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Write checks in ink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Only write checks if you have money in your account to cover them.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Use the current date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Avoid making checks payable to Cash / Bearer.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Always fill in the amount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Void checks on which you make errors.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Record every payment from your checking account, whether the payment is by check or EFT.</a:t>
            </a:r>
            <a:endParaRPr lang="en-US" sz="2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Stopping Payment on a Check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077200" cy="4530725"/>
          </a:xfrm>
        </p:spPr>
        <p:txBody>
          <a:bodyPr/>
          <a:lstStyle/>
          <a:p>
            <a:pPr marL="514350" indent="-514350"/>
            <a:r>
              <a:rPr lang="en-US" sz="2600" dirty="0" smtClean="0"/>
              <a:t>Stop-payment order is a written notice from the drawer telling the bank not to pay a certain check.</a:t>
            </a:r>
          </a:p>
          <a:p>
            <a:pPr marL="514350" indent="-514350"/>
            <a:r>
              <a:rPr lang="en-US" sz="2600" dirty="0" smtClean="0"/>
              <a:t>Stop-payment order request the following information:</a:t>
            </a:r>
          </a:p>
          <a:p>
            <a:pPr marL="914400" lvl="1" indent="-514350"/>
            <a:r>
              <a:rPr lang="en-US" sz="2200" dirty="0" smtClean="0"/>
              <a:t>Date</a:t>
            </a:r>
          </a:p>
          <a:p>
            <a:pPr marL="914400" lvl="1" indent="-514350"/>
            <a:r>
              <a:rPr lang="en-US" sz="2200" dirty="0" smtClean="0"/>
              <a:t>Check number</a:t>
            </a:r>
          </a:p>
          <a:p>
            <a:pPr marL="914400" lvl="1" indent="-514350"/>
            <a:r>
              <a:rPr lang="en-US" sz="2200" dirty="0" smtClean="0"/>
              <a:t>Amount</a:t>
            </a:r>
          </a:p>
          <a:p>
            <a:pPr marL="914400" lvl="1" indent="-514350"/>
            <a:r>
              <a:rPr lang="en-US" sz="2200" dirty="0" smtClean="0"/>
              <a:t>Payee</a:t>
            </a:r>
          </a:p>
          <a:p>
            <a:pPr marL="914400" lvl="1" indent="-514350"/>
            <a:r>
              <a:rPr lang="en-US" sz="2200" dirty="0" smtClean="0"/>
              <a:t>Drawer’s signature</a:t>
            </a:r>
          </a:p>
          <a:p>
            <a:pPr marL="914400" lvl="1" indent="-514350"/>
            <a:endParaRPr lang="en-US" sz="2200" dirty="0" smtClean="0"/>
          </a:p>
          <a:p>
            <a:pPr marL="514350" indent="-514350"/>
            <a:r>
              <a:rPr lang="en-US" sz="2600" dirty="0" smtClean="0"/>
              <a:t>Banks charge a substantial fee for stopping a payment, so use this option wisely</a:t>
            </a:r>
            <a:endParaRPr lang="en-US" sz="2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Accepting &amp; Cashing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law, a check is payable on demand, at the time the holder of the check presents it for payment at the bank on which it is drawn.</a:t>
            </a:r>
          </a:p>
          <a:p>
            <a:r>
              <a:rPr lang="en-US" dirty="0" smtClean="0"/>
              <a:t>However, a bank may refuse, if the check was dated a while ago.</a:t>
            </a:r>
          </a:p>
          <a:p>
            <a:endParaRPr lang="en-US" dirty="0" smtClean="0"/>
          </a:p>
          <a:p>
            <a:r>
              <a:rPr lang="en-US" dirty="0" smtClean="0"/>
              <a:t>Some checks carry a printed notation, </a:t>
            </a:r>
            <a:r>
              <a:rPr lang="en-US" i="1" dirty="0" smtClean="0"/>
              <a:t>Please cash within 60 days</a:t>
            </a:r>
            <a:endParaRPr lang="en-US" i="1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Accepting &amp; Cashing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cautious from whom you accept checks because a check is valuable only when it is drawn on a bank in which the drawer has money on deposit.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 not expect strangers to cash checks for you.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Certified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30725"/>
          </a:xfrm>
        </p:spPr>
        <p:txBody>
          <a:bodyPr/>
          <a:lstStyle/>
          <a:p>
            <a:r>
              <a:rPr lang="en-US" dirty="0" smtClean="0"/>
              <a:t>a personal check for which a bank has guaranteed payment.</a:t>
            </a:r>
          </a:p>
          <a:p>
            <a:r>
              <a:rPr lang="en-US" dirty="0" smtClean="0"/>
              <a:t>Certification is stamped on the face of the check and is signed or initialed by a bank officer.</a:t>
            </a:r>
          </a:p>
          <a:p>
            <a:r>
              <a:rPr lang="en-US" dirty="0" smtClean="0"/>
              <a:t>Amount of the check is immediately subtracted from the account</a:t>
            </a:r>
          </a:p>
          <a:p>
            <a:r>
              <a:rPr lang="en-US" dirty="0" smtClean="0"/>
              <a:t>if check is not used, it may be returned to the bank and credited to account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Business of Banking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Bank’s operations are regulated more strictly than other businesses.</a:t>
            </a:r>
          </a:p>
          <a:p>
            <a:r>
              <a:rPr lang="en-US" dirty="0" smtClean="0"/>
              <a:t>Government regulation is necessary to assure the safety of customers’ money. </a:t>
            </a:r>
          </a:p>
          <a:p>
            <a:r>
              <a:rPr lang="en-US" dirty="0" smtClean="0"/>
              <a:t>State banks – operate under state banking laws</a:t>
            </a:r>
          </a:p>
          <a:p>
            <a:r>
              <a:rPr lang="en-US" dirty="0" smtClean="0"/>
              <a:t>National banks – operate under federal and state laws.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Cashier’s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check that a bank draws on its own in-house funds.</a:t>
            </a:r>
          </a:p>
          <a:p>
            <a:r>
              <a:rPr lang="en-US" dirty="0" smtClean="0"/>
              <a:t>A bank usually keeps funds in an account of its own on which it writes its own checks.</a:t>
            </a:r>
          </a:p>
          <a:p>
            <a:r>
              <a:rPr lang="en-US" dirty="0" smtClean="0"/>
              <a:t>Cashier’s check costs = amount of the check + service fee</a:t>
            </a:r>
          </a:p>
          <a:p>
            <a:r>
              <a:rPr lang="en-US" dirty="0" smtClean="0"/>
              <a:t>More acceptable than personal checks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Traveler’s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Paying traveling expenses with personal checks may be difficult – accepted throughout the world</a:t>
            </a:r>
          </a:p>
          <a:p>
            <a:r>
              <a:rPr lang="en-US" dirty="0" smtClean="0"/>
              <a:t>Special forms designed for the traveler to use in making payments are called traveler’s checks.</a:t>
            </a:r>
          </a:p>
          <a:p>
            <a:r>
              <a:rPr lang="en-US" dirty="0" smtClean="0"/>
              <a:t>Can be bought at banks, express companies, credit unions, travel bureaus in denominations such as, $10, $20, $50, $100.</a:t>
            </a:r>
          </a:p>
          <a:p>
            <a:r>
              <a:rPr lang="en-US" dirty="0" smtClean="0"/>
              <a:t>Sometimes, a charge of 1% of the value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Best Practices for using Traveler’s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763000" cy="4530725"/>
          </a:xfrm>
        </p:spPr>
        <p:txBody>
          <a:bodyPr/>
          <a:lstStyle/>
          <a:p>
            <a:r>
              <a:rPr lang="en-US" dirty="0" smtClean="0"/>
              <a:t>When you buy traveler’s checks:</a:t>
            </a:r>
          </a:p>
          <a:p>
            <a:pPr lvl="1"/>
            <a:r>
              <a:rPr lang="en-US" dirty="0" smtClean="0"/>
              <a:t>Immediately record the serial number of each check</a:t>
            </a:r>
          </a:p>
          <a:p>
            <a:pPr lvl="1"/>
            <a:r>
              <a:rPr lang="en-US" dirty="0" smtClean="0"/>
              <a:t>When you cash each check, record the place and date you cashed the check</a:t>
            </a:r>
          </a:p>
          <a:p>
            <a:pPr lvl="1"/>
            <a:r>
              <a:rPr lang="en-US" dirty="0" smtClean="0"/>
              <a:t>Keep this record separate from checks so you have something to refer to if it is stolen/lost</a:t>
            </a:r>
          </a:p>
          <a:p>
            <a:pPr lvl="1"/>
            <a:r>
              <a:rPr lang="en-US" dirty="0" smtClean="0"/>
              <a:t>Report lost/stolen checks immediately to the nearest bank or office</a:t>
            </a:r>
          </a:p>
          <a:p>
            <a:pPr lvl="1"/>
            <a:r>
              <a:rPr lang="en-US" dirty="0" smtClean="0"/>
              <a:t>Company that issued them will replace them.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Sources of Money Orders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Money Order</a:t>
            </a:r>
            <a:r>
              <a:rPr lang="en-US" dirty="0" smtClean="0"/>
              <a:t>: a form of payment that orders the issuing agency to pay the amount printed on the form to another party.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Bank Money Orders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Postal Money Orders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Express Money Orders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Telegraphic Money Orders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Bank Money Order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Bank Money Order</a:t>
            </a:r>
          </a:p>
          <a:p>
            <a:pPr lvl="1"/>
            <a:r>
              <a:rPr lang="en-US" dirty="0" smtClean="0"/>
              <a:t>A form sold by a bank stating that money is to be paid to the person or business named on the form</a:t>
            </a:r>
          </a:p>
          <a:p>
            <a:pPr lvl="1"/>
            <a:endParaRPr lang="en-US" dirty="0" smtClean="0"/>
          </a:p>
        </p:txBody>
      </p:sp>
      <p:sp>
        <p:nvSpPr>
          <p:cNvPr id="1026" name="AutoShape 2" descr="data:image/jpeg;base64,/9j/4AAQSkZJRgABAQAAAQABAAD/2wCEAAkGBhQRERQUEhQWFRUWGBoYFRcXFh0WGBcaGBogHBkVGBcZGyYeGh0jGhgdHy8gJCcqLCwsGB4xNTAqNiYrLSkBCQoKBQUFDQUFDSkYEhgpKSkpKSkpKSkpKSkpKSkpKSkpKSkpKSkpKSkpKSkpKSkpKSkpKSkpKSkpKSkpKSkpKf/AABEIAI4BYwMBIgACEQEDEQH/xAAcAAACAwEBAQEAAAAAAAAAAAAABQMEBgIHAQj/xABIEAACAgEDAgQDBQYCBQkJAAABAgMREgAEIQUxBhMiQQdRYRQjMnGBFUJSkaHRM7EWJFOiwRdDYnJzktLh8AglNESCk7PT8f/EABQBAQAAAAAAAAAAAAAAAAAAAAD/xAAUEQEAAAAAAAAAAAAAAAAAAAAA/9oADAMBAAIRAxEAPwDZ+JvizFs2eMRF5EZlCtIsQbHuwdgR39jz273qj4X+M67xmB2xTEWakMvy5JSKlHPckDvrB+Oejhuq7iSWpY082YRLYzKBFEbEc0ZGUNXNK1c9s7tuvNMfK3LHyiaUAYrFycTDGnpUCuyr6u3f1aD2vqHxVRHKqsXC5eqVsiOOcUiahZ4s2RyFqia0XxXkdAybZGsMfRM0wIHYgRxGSj7+glezBSNZfbeFZ5IBHSMVYosgH+IkxDxuTa92DrYLFeBjYOl/W5U2rvNKqSF7TaQlbjCRqIvtLjgC8Sw4BYtxxegbw/8AtClnwfaxwkdy8zkD9BDeutx8bt5QaLYBkP733tEmqAJQDnJa73kOOdYhFk30ciyqXUI7ROR64XRWZcWJyCMVwKH0+qxRAJ9Y+G+2l3Gy2maqscOBU2TI+AIshVVALCgfi/AbJLGgp7bx91uRFdekCmAK3JiSCLBokV+R51KPGfXSR/7nT/7w/wDFr0sDRoPOJvFXWx+Hpik/mK/n54P9NVW8X9fBGXS4VUkC88u5oUBNr1HVff7BJkKPdGj6WZGBBsFXUhlIPuDoPJF+M29yeP7CHlQqrKqtQLEAHJXfgk0Pn3vmha2fxS3zKsj7eJYiSheOpkDqCWRpEn9LUOAV+t1rbz+C4FjAjQsyjG5JHdnQmzG0jkkjjgGwPkLOsL1DwVukid5XAgikL7eKipjDl1ZaSQoeJTzR47FfwkFcf/tCylMvsqgfMyBb7cAEcnnTuL4m9RdY2TYArKQsbecuLkgnFDjTGgT6b7H5a8V6LuHSLjJgTeGIYWPf3r63/I630nxdRY9onkTq22mErn7thJYa4+RSg5cEciuw9geQfGnetO8C9PZ5UyzjViXXHva+VYon5e+uuk/Gfe7iN5IenNKsd+YySWFoXzURrjWK6f8AFBdtv33W2jlQTyFtxEzCXNKGKqzHINlk2XtlQFLRrr8QY4N1LuunxTQySSrI0TFWhIps4yqgGmLlh/D7V3AegbP4yb2YAxdNZwUMgxmBtAcS/EX4Qwq/npfuvj1uI1Rn2gUSKGS5h6hZGQHk8jg/TWdg8fbaLfybobGWNZNu0Xkqy1lKxMr+pexJ4UCrJ/LWd8Q9b2+5SHy9q6biNQsknpxm9reJVGJrgUfpXbQeo9I+MG/3ILQbAyqv42WThR8z9zdV8gdG5+L2/SBdydj9w5KrIJ0Ks10Ap8r1G7FD5H5a826V4rfZFZoYmilDKyYkiJ1GWSyISSQysQcSKoHvRDDf/EsybaGIwv58O6G7DHHDMEny/JxsRgGgL7DQbmf4q9UXPLpzjBBJIvmL5iI11I6eUXVfSe68DvqHefFjqcQjd9i6pMQsL+YhRy3KhX8mjY7WedZ+T4nFN1uN8uzlG43EAgxY3EpWgXBxyf8AAvpoe9nnSnoXxDXbI+1k28m52ckaq0ErgFZFAHmRsF9ION41YNG7FkNruvit1ONFkfaBI2YorvNEFLrdoG8urGJH5g6ng+JXVZBKU2asICRMwniqOhfqOHArm+3141govHBTYbbbR7eVfs8rTPLSPxKHBARoyEB8ygxvtxz258DeI/sG7mmi2c8kLxlBBndq1f4jGM+Z2vhR+I+2g1XUvjVvoPLEkSAyKGXGaJ7Vvwt6YjV+199XIPiV1eRYXTa8TkiG5IgZSq5HANECwA96q+O+vONhBi7vLtZOWtGlVxiO4FqoFivavkB7a0m/+JNybFptq7PsGbyyj4rKpUBcrUkEFFNi7F8C+A1I+InVWgkm8mNVgJWfKRFaMiv8RGhBXk1R7/11Ivj3rIkjiOzHmyqXjXzYgZFAssjYYtQokAki9ZSD4jzFN+z7GRn3zAs6n0x4LjGBG0TBq9yfxfTVg+O5vtm33/7O3HmQxskoDv5TkriCqtG3lAWbVeO3y5B4fiV1b7o/ZlAlkMSEuhVpAxUxlxHirZKVxJBNGtE/xQ6nE8kUybaKWKjIjygMqkXnQU2KIPFkA3VXWPPjudoYoF2jrHHum3clM2bt5hkCh8KRRddiePbUHX/FknUJZpZNpMRIQ8SI5KwyKixmUERZMaXgEhRfY6D0Kfxv1tZ/IG1ikkEfnYJIpLR5Y5rxZWxXHz+ovJyfH3fD92L8q5H0/Dq71H4kbjNZJenP9nbb+Q8YmNlQ1qwmSMPGwogi6IrgcHXn/SNgpLBklU3agBWIViAt5LZ79wNB6T0X4odT36qu3MSTGXAB8AhUIWNhlyJ47LzWXHFiWL4h9YVXl+4mjivzQqeVhgwBV1lCyKTfHp55rsRpX4A8HvukmWNxGwZnVqV6LDyyQaoGro8V/XXr3hTwr9mgiSQ5tGCciFyZmbIlioA78+5sWSdAj6R1Dq25SORZNtFktmOVWY5cEpQVHSkYHnLuBetdtPtVfeGAn/o5D+hHz1V6VtttDK5h2yws7Yu6xqhZsc6bHnkUbPB499WtzGzsjLkCJKuzQRbztbr1UVuvcaBF1HZdZL3BPs1Xnho3Y9zQuvZaH1r20v8A2N183e+2g741DZJ9srjr39h7DW9WYElQQSKse4vteq0vVY1KAt65AxjT958fxYj3qx/MaDE/sbr9f/HbS64Plf1K+V3/ACOp36P1wxhftu2V/wCMRX+tGKv7fXWw2W/8wkFcSP3Sylh+YRjj/PUUvV8ZjF5chODOCApUha4HrsEk0LABN88aDDf6NeIL56nBX/Yrf/4dfB4Z8Qe/VIP0hX/9Wtvs+vxyiMjIGQvQIHHlnFiSCQRlSggkHJasG9QN4shxcoTJhI0RCYk5IrM5osOAEfk1eBoGxYIR0jrRXFt5txxwwT1Fvr91VH6DXWx6R1gODPvtuY6OQSAK30IZkIH149vrxtUewCOxFj9dV+pJI0UgiYLIUYRseQrkHFjwexo9tAbAN5aZm3xGRIAs+5pbA/TXzUu1Rgihu4HPFWfc1o0Hh/imZh1Tcqlhwu5KseysvlTgnntSY2P4l110HoW33eabltuZibMsLYuS5VbIry5PV345yIvk658TBE6vvDIbVllLKKvBI4GJHI/gdu4/Ab0nh8WTSTMm3C7ZHGIr1StkCMTKATZo9sB3960G4i3e56U0kKS7WWIwtLGJGZJV7ADEXweaH77MaI50nk8MRrEu+3M0EzyIrV5gEApQFTJRbqMQoAIoCrPfTHpW82fTUfzcZpS2Ez/4lICGmjWyzUoxuwuTMK9tYLxLF9mndtnuKQsYnjysx+wQhCVeJlBK9yBwQL5BqPEjzNiJtv5CpKfs8Aq8YnIJU+p6A72T34v8Xpvwjix2AAFetr9IWz8zQs8VybP1OvJOhdYEhPmwJ5qrKRNGMKpHZ/MVTh2BOQqjkOeK9U+DMxbp4sg0x+fF80Rm1fPsvf8AD7kN9o0aNAaNGjQGoN7s1lQo4tTV0SOxBHI+oGp9GgRQ+CNmgpIVUHvj6b/Ou+pl8KbYLj5fHvbNz9D6uR9NN9GgTL4Q2o7QgfkzD/JvpqRPCu2HaIf95v8AxfXTXRoFx8PQf7Mfzb++kEOxRJJBNt0fFiSUDB1Qk+XJgWJkXHgspsMGGJq9bDSXr+ymkoxUpQFlkU3MT7xoGpBlQBLll7Wpq9Avni2rSZBYhCgBkk4IdmHohU82cSGIHJtALyOmWz6Tt5AW+zYc8ZpiSOPVV2Afk1HjkDS/ofhJtuUlLrJK3MxdbLO5t3jbnyzZPCAK1Dgdw2TqbSf4EeSg15jtghrg4UrM350FPsToO06DAOREoP0Goh4Z21/4Qv52f76mg3rhwkqhS34CrZK1CytlVIagTRHYGiaNXtBRj6HAt1EnPBFWD+h40fsSD/ZJ/LV7RoKR6JB/sk/lrn9gwf7Jf5Uf5/lq/o0FEdEgAry1r+2gdDg/2a/1/vq9o0FD9hQf7Nf6/wB9dp0eFe0aj8rH/HVzRoKB6FATfli/zPzv5/M6+Hw/B28pf6/30w0aCptOlRRG40Cmqvnt+p+g/lq3o0aDMos026mRAYo45Q7SlQc28lUCRg98eSWNgEIBfOLPoe3aJAjkM2KsXF+okeo4k8UflxyD7nV1IMc+byN/lwBX9P66W9E36bjB48qSIKbUrTPiShB5DLgLB7ZV3vQX4j96/fhUH07sf8iP6aU7GGhs5WlxqIxFavzGkCEDK+KMft3+fsX9aii2qquIUBeTXtyb9/roF+1mSaUNFRjjyt1AxdzwVUj8QAuyOLIF2GAt7jpqP5mQP3iCN6Yi1GXAo8fjbkc86sqtChwB2190C1/D0DeUWjDtCQY2Y5MtGxTHmgea7cD5ah/0T29EYNRN8SP6RTjBTlapUrjEUPW3GnGjQfEUAADgDgDUO/3Qiikka6RWc0LNKCTQ9zQ1Pqv1EDypLGQwaxQNiu1Hg38tB3BuAyqR2IBHY9xfcGjr7qr0eILt4QMgBGgAYAMBiKDACgQPbRoPC/F7MeuzkllWFnmJFepE2yM0YyBU5cpyKAkN2DWl3h/rkUbSAwooZnphkfLEnGIUuHw4A7k1Q9R41qvFxx6nIVAzb7Wq89yu1hYWfYYqR34JH5hF/oz9skIKLBIz0DHJFiCW5YRmSiBlXoZSLqj+EAx6xsHaOH/V4vRkCAWaN7AeOUCPzCTIqFQaUkBQDyNVutbnyXMrQR0AIACWDTNGmLsVztlDijkRyI+5OtR4Y2m86cvkzIm4iw86FvMooFYNjwrUosuFuibCXZ1leteDdxNW73ksdOqlI1lRGEZ/5tWlcBFrJuFJpWujoEXSXM6zxABTuIyoZF5Ux8qpIJ+7YqEI70R7ghvXfgw3+o+/4ro5cdxxkAK4/dsd+bsDzXoUwjzdUSOIBjMBLHM5EaM4JZCXv0t2AU3fFUPTPg4lbI8gkOQaIPIJHNAEfrZ0Go33RneTNZmXlTgbwpa49JB5o/z7fPnadCdfxzySDIEWSKClaHfnhaPzyOnGk3UfEghmWIxuxYAhhiFskjEFmFtQJIHt/QOk6EQAPOehjzbZHEMOSWPBLX+mm+spP8Q4kUu0UgUBGslOQ5UEr6/VjmCa+R96tn0XxIu6klRVZTEaYmqPrdARR5B8vIN2IYe4IAONGs1t/GyugfyZApzvIqpGEImPBIuw1Ajixfajol8ZYMyPt5Q4TOskYH14AAqxs3zQs1zXYENLo1DtNx5iK9VkoauDVi6scHU2gNGjRoDRo0aAI0s6VN5YWCT0ugxT2EqqKDJ8ziBkvdTftRLPUO62iSrjIoYd6PsR2I+RHsRyPbQVdz1Fc8VjeV19kUUpI93YhFNHtd0e3OpdrvSzYunltVhSysSBVkYn2JAP5jVWHaPtmcxhpUc5EF8pFagOC59S0o4LWK974W9PH2zczSuGWOIeQsRamLjmR3wYivUFUX7MflQafRpRLuV2rqGciJw342LeWyC+GJyorfBvkCu+mkUmQBF8/MFT+oPI/XQd6NGjQGjRo0Bo0a+M4Hc9+2g+6NQrvYyaDpfHGQvntxfvr5vd8kK5OaFgcAsST2AVQSf0Ggn0apxdYhZmUOLUZHuBVAkhiKNB1uiayF99EPVo2BILcIshGDZBXBK+kC74/COfpyNBc0Aap/taMrGwJIkvGlN+lSxJUixWJHa7IHvqNOvQkqM+WJUAqykENjTAqMDkcRlVk0NAw0aWw+IoHClXJzYIvoeySoYcY3RUhsu1EG9MtAaNGqfVttJJEyxP5bmsX+VEE/zAI/XQW719vWf3PSN2ykLuApzJBGVhT7GycvoDWPzaueoui7ijluWv01XzFZE33vkV+ve9A9vUHUI8onAF2pFXV8dro1+daq9P6bIjZPKz8fhJJUcAGgT9Byee/wAzpi/Y1oK3Twwijy5bFcj35rnn89fNWUJoXo0Hifincj9qb1ZP8IZ2VHIy28Afmx39PY+3txpEfFRJw2arCtkB2K5rZ/Fk4AXhVuv09r03iTpck3Ut2yjLyyQOR6bh2+TYkUS3mxrZBpYz7kEMei+C0lRXdXE0Y44W2IDEAMRmnI/dI/TvoKmw/Z0S3uwdxOSAzOtACTF3K5N6wp59PuKX3JwHV5W23MMh+zOWURv+AcBfLwkBVgATTqPUo5KtlVnrXQpQZSuQjyBVR6hke54Brji/8vax4X8JPO0lsyx+WS6lQ4agTGCJAVNse5FjHjnsFTw9u1lMhb/GwnxKFQnrilsFOKrMcDgAEEDuPWvg45+xEGwQxsG/T6m4ok1+VL+XucT0vwbPNkuQ7Y04tbNrRUKoRSDzjRAbgg69A+Fe2aPZ0bxytLN0rDOrxANZVfN1fAoANi4a+CK+oJP88hqlN0hXYu6QsxXAs0IJK8+gktZXk8duT89LOuQ74yt9mdVjxVQGx/ExYO4tCQVBVrJIONYm7HW1l3axSPM6RsWQIGC4qGpnshhkQXaMcixEpq2JIMIuhQgkmGCzXIhUH0jEWeey+n8uNS7TpwiBCLEgPbCLDiyaNNzyxPt3Pz0kPVdz5d5QLIHe0JWiFjJxsScVKAuXfHkqNWeidVldpvtBiVU/CUdWXHk2Wyv8JU8heCNBcTokYqo4BXaoAKtcTXq49IC/kK18XoUdUYoMeOPIAHF1+9XFn29zq7BvEckI6tVXiwNWLF12sc6m0FVIJBwHQKOwEdUPYfjrt9NdrG98uK+WFf1y1Po0EeDfxf7uvhjb+L/dGpdKes9e+zsgwDAq7sS+JAjKAhVxObHzOFsXVdyNAwMTfx/7o+X/AKOhoW/jI/8ApH9tZjdePRGATDYZBICJAQqskjrmcfS1xUw5oMDZANW08VswlqNA0bUQ82IIMrRhgwjPBwv8w6/u2QeJEwNlyR8sQP6gam0r6f1kyTSRFVGFgESFi1Y/ulB/FzRNGge41N1rqX2eFpAuVFRjZF5MF4pWN+rtXPbQWtwrFGCNixBCtWWJrhq96PNaXQeG4VjjSmyjXESBisp92JkSiSzEsfYkk1pf/piVkeOSHApE0hOZIAVcqJ8sfMcC29Q9PeuB45UtGqxEmRVIOYCh2MgaImu6mE+3IsjtWgs73pKRPDIxdlWTlpHaTG1IWsjSjzMCT8wp9tM+odSWELYJZyFjRaydj7KCfYWSewAJOquw6yJ9sZTEcSG+7HrZgB+EpQIY9sCL7XXssl8ORCGaScRxSSBSW4CQ4sHjQMKPDgMWsFm+QChQ1OuIpgwtSCLIsciwaI/QitYmPxkjgbZpgrHhpb9Sxi8lsD/FNEKwFMv3i9io1XT9/CcY4qAC+lQrKoVaFLYAoWOB9NBf0aNGgNU+odLWbHO/TdUa7/XuPnYo8auaNAp2/heCMoUUqUIK+omqDAD1Xx6z+Xt21Y6h0rzlAMjriwZSuIII/ND7Ej9dXtGgSnwrF6iCQWRYzQS/LGIaOwlkMqAEkk0BRFaYybGyzBmDMuNiuBZIIBUi/Ue4Ptqzo0CzbdCWMKFZwFjaNKIBXI2zL6aB4WgBQCgAVqGDwvGojFu3l/MgZ0/mLnioun9V8Wbu7OnOo5pCFYqMiASFurIHAs9rPF6BQfCseCoGfFXDc4sfSoVVDMhKgKoAK03Hckk6c4/U6S+FeuPuY3MyqkiOylFyBUB2UWHHzQiwSCQe1Eav9P6qszSqoIMblDZXkg1YAYkDjjIC9BcA190pl8SIGdAjsVOIoL942aoVS2HZ5FByoc+4BOutn4ijlkVEDepQwYgBSSivh3vII6t2rnvfGgaaNUN11lI5VjYNyAS1ehcssQxu+cGqge3NWLk6Z1JZ0yVWXmiHFHkBgeCRRVge/vRoggBb1W6nP5cMj0TijNS8saUml+urOuZBwfyOgqdMkYwxFixJRSSwCsSVHLLXpPzHto1Y2wGC12oVzfFcc+/56NB5DvPEDpu5pkdQXkYEAD1Kpwohu+WAJsdkQewA76n4nlnhRduJVmFtIYQqw1liGkRlb0lbU8gcc2ABpHPtWXcSJVMJZA3BPc5kj5emhfb0n5aZS9NEcce6mRTnE0KK7sj+W2fKqXU2fMI4VqVg1aDmf4jSxMomlWOTOIMkcMbcN+KRwXBDcggk96NGtUtn13d7p1aMN9nD2W20QUyPS+klVYWAzKfSQA/qHtpDuPCqykMh8kelBG+bkRyGiwIjcjgmyT6TyMeNWel7aPbN5bRrI5DxrI0pRCrpTKSroqjJ6yJB5PJrQbHrvj1lTHaERKyJb/8APFzxdEUwAFXQuvlWm3wl3gHnQ8XYewKJsEAMPmAvz4XAew1574i6JLtUjjdCiotRvkXRi7GQgNz2LleKFC+ctbH4K7Mt5khyKpShmIIJo5Y0eOCPn786D1jVffbBZlAe+DYIJBBoqeR/0WI/XVjRoEr+DtsbGBAN2A7AGzd9+4IBB+mpoPDUCBsVotjkbIPpxxPHYjBar5aaaNBS2nSI4gREClkFiKJYgAeokEngalO1N/4j/wC7/wCHVjRoI1ioVkx/Ov7aGhv95v5j+2pNGg48r6t/PXEuzVipYAlfwkgEj6gkWD9R8tSk6Qx+LMlRht5/XKYqwW1rtI3q4Qijl25HPawanpsf8I7k8KO7Cmbt3I4J99cydIjYURYu69rsm6qu5J/XXHTOq+cZfu3Ty3KesAZV+8tE2Pr/AOdUD4nNTEQSMInKHlRZD4cFiPz+VXzYrQMo+kxqbW1PuVNE/mRyf11PJtlYU3qHyb1Dj6HSTd+K/LLgwuWjZVcAg1m6KnC2TlnkAATSn341f3HVim387y3PpDFAVyA97N48Dk8+2gmk6XGxJKgk1dgHsKvt8iR+ROgdKi5+7Q33JRTffk8cn1N/3j89JpvGgRgrwSqT2/Ce+ePN1z5fHPZ1Pa6mj8WKWZPKkyQqr8p6Szug/e9XMZPH8Q97oHUW2VBSqFHHCgAcAAcD6AD8gNd1pBD4xQmEMjIZXZBbJakY1kuWQtpFWqsFhYo3qCHxyjAMIZaxLNZQFAqhnyGfcBhx7iiLBFhZn8MZmSQyHzXe8hdBFP3SAZAgoOQwIOTOezMpY9N2BjBLyGVz+JyALAvFQBwAAf1Nk8nUXXOtrtYxI4tSwU8gEAglm574qpYj5A/lpafGQMhjWIlxIUpnCg/feUHHBtSbo/NWHcaDSaNLZesj7KNwq2CqsFJH71AWwsUCeWF8AkXqltPE5eWOPADPgkPdNco9Ix9SXt29Vj8S8d9A/wBGs+PEkhZQscdOSwLy+WDF5gjVltTkxBzrjgqLthpVF8QXKKxgQZC6E9kfhAJHlA4ktQNf0BIDaFb0YDWSl8ZTIJC8MQwk8s/f3TCLzGBAjyNCrxB7Mey6f9U3siQGSGLznoFYw2ORP1I+t81wD20F1kB76+eUNJp+r7oGULtbxjVo/XXmOe8fKiqscmux574t9rIWRWZcWIBK3dEjtdDtoJCt6+NGCCCLBFEHkEH2IOutGgqdN6RDt1KwRpGCSxCqBZPufn31FP0KJw4Of3hUufMYkhGyCWSSqXfpWhTNxydMNGgoS9DhYyEpzJWRBINgggqQfSbUG1o2oPcDXSdFhDZKgU4YCrFLQFAA0DiALHNKBdAau6NAvi6DCvl0hPlqETJmb0gEDLJjmQGai1kZNzydT7DpyQLjGKHflix7ADliTwAAOeAAPbUwlF42Lq6vmvnXy13oDQe2jUW6kKo7AEkKSABZJAsAD30EirQof5a+aj2m48yNHHZlDDm+4vRoPMeo9eXb9U3hI9V4qxohcooChr29XnUxoBpCOcwNc7PxMkmZ3QRzgWTIqrSEAlEXLmyQKHsTffvnfFW2y67vCbX7s4v2AqCMsSeewsdiOdZwPOjUztihtwhRY2BJUkhFxk5/iyHP56B/vfHs5Ym1N/hzQMqCxiioaxFGq+THv21f6R4l+0ejdtGyqGkiLYI0ZCEUofhbPHANtjwCL1D0fwGu+QywDj0XclY5cuuRV8u5IqgQSKBGk3iGE7Vjt4iwmsIWQgFAKxTI/wDOUzAlcSPw21nQbDaeMPSQ8ayw+ktGVTDFuwVDYY/QWbNe/Oi+FNeTIFFAYce3AIbnBQfvA4yFgkHn2HmPTthIVkaSwhRwMsEkf0sL9KhyKA5Y/Lk+/oPwTlLbMk1+7Xb3yPNG+x9wv5VyQ9FMgBAJFntzrrRo0Ef2hf4h/Me3fUY6hH/tE47+of31Y0aCD7dHx6154HqHP0HOvn7Qjq81/nqxo0FdOoRk0HBOpROvz13o0HPmj56+NIB3Ou9Gg480f+r1Tbp23KlDHGVZs2XAUXJsuRVFr5vvq/o0FLcbKBgQ8cbAlbtAbK/huxzXt8tBWHy/KxXy8ccMPRjVY41VV7dtXdGgoHp23PJijPGPMY7BStdu2LMtfJiPfX39j7dq+5iOIIFoOA15Dkdjkb+eR+Z1e0aCivR9uPSIY/ywHsQw9v4lB/MD5aG6Jt/TcEXpIK/dqaIAAI49goH6D5DV7RoK2528cguRFcC6yTKsgVagQe6kg/MEjUX7J27LiYYyt3iYhV3d4lfnzq9o0HDxKVKkArVEVYo8VXy1x9kSx6FtVxHpHCnuoPsOBwPkNTaz2+8c7eCQxyiRWDlB6Mg5AU+nEnj7yMc1ZkQdzoHY2aUgwWkrAYj00KGPy44419TaovZFH5KB9PYfLSFvHm3CI5zpywHCn8KCSzTVyrrQ721EA2BWk+Jm0Xv5nZiAFBJxTzK4Y0zLVKaYlgK70GpMKnuAffke/wA9d6zE3xAgUMcJTR9NBW8wY5WgVySMSD2v1DjX3ZePYZXjUJIPMdUUnEcuoYWMr98eL5vQaU6+jWQh+JULAnypFAUNblEHLULJalFeqyQKIq7F9v8AEWGlKRSvddgPTZNhuaUgDIgkUGBJA50Gs1Dvc/Lfy/x4th/1qOPfjvrN7bx+jqSIZOIWmoMjNShjjiDd+gj5AsouzrpvHaiQRmCXLNVbt6Lu2cXaAY36gLHPbQTNJvMBWQPqxsRZXivl+aB6QmXmXh6qw7c6ujezWB5UhAmZWPopoyHxZfX2Bwu6Pfg6W7rx0iyGNdvO7CRowQlKSpVQ2R4xYlgGPFxtzyL46h4+SHDLbztnGknpTKg7ViStjMR5SFbvFToJ9y+/YyBFVAZF8s5rxHbBsrRqJxRuzf4hHFcWOm7ndGULMhwMSkt6FAfFchQYsxyz9wBXvwdKofiGGAvbSrYSgeSC4BwYAelu5HzVS3bVuLxgzQyTfZZgqIGxP+IT5jRlAldxgW4J4xq70HcHQnG7M5ysyM15iqKlKI7lcAnp7ZC9aEj/ANf+WsfJ4/kxyXYztxePOQFAkkYUAbIHJso/audD0Xqp3CFjG0dOy0x59J/F+vfQX2JHteqvV3IgmIbEiNyGrLGlPqxHJrvWrel/iCPLa7gAE3DIKHc2h4F++gOjCtvCOB90nAWgPSOAB2H09tGrO0ixjQdqUCvlQ7aNB4549gA6nKwF5LuDIB3ZRso/Qt3zkqkfI8kHSzw8oWRmcmKAryDuExYeoAYGDJ+chwprj8za8Z7zHrUqmlsuqFyApebZhFu+AuWKknjnngaUw9Pm3U7GQPWTeez3a4m5A6kWGCmiB86FEEkNVtvJ3cqL07bzFYs/NeOY7dSZKAIpoxZoEnHkIwA5vSLb9e2UMKwJC8G6X7uVs1Ry2QBHmusmBxLGiwC5KLN2Nh03eDa7bCGKSJGkxFj1Ej8UjGwpZmKig37tL31lvF/Sm3cpvbO0pUPFIAVVkeyIXSgbQgqp9Xci6rEFHRduzyetSJJSypJ5/mgGVMQ5pAr4tOhJyNY1XfXonwSa9p2oYqQPVQ9UnpGXFCv3eL783rz7wpupNsZGfJI4wJJw9gYxyAgUeMiwCKO5bgdidej/AAairaN6VHIHAHJBbue5oEDm+K/IB6Fo0aNAa8z8R/HKHZbmXby7SfONqPKAMO4ZeexFEfnr0zXkXx/8Gedt13sS/eQ+mWv3oieGP/UY/wAmPy0Gy8B+Oz1VHlTbPFCpxEjupzYd1VRzwO57e3PNIPF/xwg2G6fbeQ8rR0HZXVQGIBK8j2sX9dZP4Q/FBINsnTzDI8+T/Z8ACshclgrkkYeon1dq+Va8m8QQzruZRulZZy7NIHFHJjZP63YPau2g/WvhfxbB1DbLuIW9LHEhqDI9geWwvvZFV3sV303jmVhakEfMGxwaPI+orXn3wz8LQfsVY4ps/PuRpUHKTcUVDdmiZFq/dL99Nv8AQvyT5se4kGCRiiiutQi19IolixkbvyZToNbmNV36nEsgjMsYkIyCFwGK/wAQW7rg8/Q687XZRBAZftL1Gu2UDbMsqAo8sb2snpZTwXPZlHa71e6xtIppVdY9yA0LReWm3QDELJGA2RFqocsEa+yFasghum3SCiXXnt6hz+Wq+461BHhnNGuZIS3AyIIBA55okD8yPnrGbvpEMUrsYd3Ll5UpCbeNkUoHjRUFCiqCjV2MOTxqlvtlEdvt08rfkbfJQE23qcOUJJDNYIKjn6kgV2D0rzl+Y/nr6kgIsEEfMG9Yz/k1hkpjLOcsibIU3KD5l0AfUxz+jCweTrV9M2IhiSMEkIMVJq6HYGhzQ4v376C1o0aNAaNGjQGjRo0BqNtupNlQTd3Q78c/7o/kPlqTRoIfsiceleLI9I4vuRxxdm/z1U3u8ghpXZVL2Qqj1t82VUGR/wCsBxffUvWd2YtvLItWqki+w+p+g7n8tfdh0tIQcQSzG3djbuf4nb3/AC7DsABxoMtsumzyBRDvwzR4ZggswIVLsMQ4DvG12fwuwA1Yl8LbowYfbH80FyJLdbBjCqGwYXi4yvn39ydaZ9opkVz+JQQPyar571x2uv5CptBm4fDm4xcPunNtGyUXXDFiXTJXBZWUgc/L34qAeF92P/nnYgd2DcnK6Kq6rVfIBuBzXGtXo0GVHhXddvt8oGTHgEsQ2PdmfuMbHFDI8c6tbPw9OsMyNumd5FAD+sYkXbgeZa3YFIVoKPfnTHr29aHbyvHRcL6AeRkeF49/URx76k6bvfNQtVUzqD3DBWK5A1743+o5PfQIR4W3INrvX7EeoObuMpded3UkMpAB49WRph93HhXcSSK7b2QU0bYIpVLjUiv8QmmyJbnkgdq1pvMF1Yurr3r51rrQLug9MfbwiN5TKRdMwN8m6NsxP6nTHRo0Bo0aNAag38YaKQHgFGBNZUCCLr3/AC1PqDfplFIAatGF9qsHnQfdvICilfwkAjiuCOOPbX3VbpO3wghSx6Y0XgkjhQLBNn29zo0HkfjLbZ9ZlojJMnUMoxDjZq8bsT+KnS+xoxj63l0M22nZGyUhj5t1IpDWHU5HFrWiav2+d62HxAhC9SY8jOOTMjhsV2jcLfdvcfWr0s6DtM3fiR9uaDZwoFHJ4JY4imDVRyJIrnkA96R0t9yheKQyxhgVUlg6F+HiNsOzeW15UwL0OwCbxTvRspGRZWO4CiNMfWIkUUhawqCR+WAABWxz6hTSOONNwn7NbctaP9oO3opkCpXLL37c+6F8eTqt0Tb7MRRYCQ74j70bjy/OyLjMlZQULY5exaqum0CPwl0SWd2dgPKdhFMXsmRJHC4i67q4e64ID8EA69B+DbXs+xvjuSe5b5tQ+fCr37H8Rw2120n2mPzX3LbkHNBOoiUNQWNmUjIr5giU19f13XwciraEi6NfiuzRYXyKP5qW/Q8APQNGjRoDUW52yyIyOoZXBVlPYqwog/mONS6NB5H8OPhWdh1TdTSgmOH07Vj+8JBZf81T0H6sfprGfGIS9R34fa7TcMkcYj8wbeT7which6bxGVAn5fKtfo/RoMF8F/DE+x6fjuAVeWQyiM90UqoAYezHGyPaxfN63ujRoI54yVYK2JIIDAXiSOGAPBo886Qf6O7sjnqMt9hUMQA4q6o8+/PF1xXGtHo0CM9AnJBO9l4A4CoAfWzGxR7qwXvwEHudNNlCURUZzIwHLsAC31NChqxo0Bo0aNAaNGjQGjRo0Bo0ahaEk/jYfQBf5cregm0a5K/U/wBP7a+CM/xH+n9tB83CqUYPWJByvtVc39K0g6b1sRRWxZ4gH8pyCHPlhiYpB7OAhpj+ID2Pd4+2sUWYj3Hpoj3B9Ok3RvDWMIEzyuSDlHJJ5iLkSSApsGroE3oLG48TRrIsfGXmpCwLCw0keYpVsk8qCDXcnsOen8RxrIUZXFFwCAGyKY5BVUljy4FVf6c66j8NQBAmAIFUSBlwxYesAMfUSeT7m+51ZTpMQcyeWnmG7fBczYo+oC+3H5aDnY9YimP3bZcBgQDTKTWSsRTC+LBOruoYdsFqroAADgAAcACh21KR+egQ+L9yyxxqlFjIGUE1Zj9Udn5ecIgfodc7HeDbwR54qqMNvfmVGAhK+aSw9NkEfnQv3DncbBJKzGVci+aPzHyNcWPnqZY69z/PQZCPxCrb+X1hIwqKHKMWcKA2CccC5LLHuKx/iFvonUvO3cwjkkZFpjnkoAYEYCN1FUy2HFAgkc4k60C7RQzMOCxBauLIFWa7mqF/QfLVPpXRVg8yv33sUTwqqFRLJugq/wBTWgZaNc+X9T/M6+GK65PH1I/y0HejUZgF3z7fvH2+l67C6Bd13xBFs0Vpczm2CiONpWLUSBigJ5rv21e8y0sAixdHgjj3Hsddleb/AOJ/y190EG0Y+WmRs4iz8zXOjU+jQeN/EPcA9VEfBYq6AE0tzbUxorE8DJ3UfrrL7l591MQAx/jUpSx09lGvFYwOcgQCK/Mad/FPovn9RlokErHfqqwE5H4T+6T7ey6+dE6XMYy24kWVRGT6xm+AugZVEcjHFaovQ4/LQX+k+Jk2SMduhZbEYYKSZHFNIxsMVAUIoUKa8wnudKuv7X7XuZPJUruQVkCk358bjJCLOKuinGzeWPbJBdzr2xijljhLyhVQuqgZJ6xROJYENRIJBog1XFmZegyukcvofFUKySySZ4gWDhEEUEBjS5ED3LXwFDoPXJo4ysxyjiydw3IjEZDgrkSUJsAAHklF5JobH4VTtHtreIhXbiVLdCQxXEqBmlH3ax/0qx1kpPDU24xjlk+4LM2MTJB6sTRKpt6cgfvMS31GtltenFIBAJ5TGn4VYREj8VVJ5eQIZsgw5BVaoWCG/wBGsfs+ubxLEiwyLfDFyrAH90qsQU0D3/8A7qw/WN7QCptmbnK2kQVfFUrEmufb/joNRrO73x1t45DF94zAS3jGaBgHqQsaFnsPY/PXE/iOcDiKK/8AtWr3vjy9JxDvZFmRYtiBLeY+9XKy15MvNkG8h2N8aDSN4ipZS0Lq0RUOpaMUGGWZfPAKBZJJ4rXTeIlDbZcSDuQCoLKrpa5eqMnI12JANHvrKwwb6Npoiu1bzB6spJ5GagFoyPyB34A/qTphtY988iTTLtg6ghfKlmAxbuGBAV+QDRGgap4rRtpHuURiJAhVCyqw8xqXIswUfmTon8T4vSxMyBYmkcOlIJWKqAATnRBuv0vSmbwrUBEUO3EsxjMtF4UPlWyECIWCCT2rv76q7DwlvMQHO2joLiY3ncNTl18yN2AemZjyTyflwA0PRfFse6lMcSS0IxJ5hTGM2awDX+Id6+R131TxGIpDDHFJNMEWTy0AHoaTyy2TEDg2SPkNVNt0/fRMFjOzWIckBHUt8zS0q/1/tL1XoH2hD50MLMQoZg7KSEcSKuQQMFDjKrq9BN1DxEInlTDJkjjdQGUF/McoAATa0wFk8U301xJ4k8uJpJYwhSZInBkUqvmFAHDmgQBKprg9xrN9W8I76XdNOF2RZo/LLM0okCZZBEZVxWiLyKsQQNcz+D99PA8Ep2kkbyB287zZWaqrIrgSwAAu+ygVWg1HU/EqwSOhWysPnKA629MVKhe45rntyflqHfeJ2hgmkkjVWhanUy8EYB7VwnJxPYgcg86y258DdSlkWWSTZNJgYncocjEbuJSI/SvqJ5sj56kfwZ1UhkG623lScyKyyMWsYm3BV2GIAotXFduCGqh8Sq26aCkoKCreauTkqHAWL8RGLXkL/Ce3GlW08fmRGYQ8r5OQ8w+jzsjUp8q0KhORifxLzqgfBW/WRJU3MBdaBUpjH6VKJIqhTTBTVHIai2vhbrSNI/2zamSQKGfyqJwBC2BHzV/56B307xwNxgIIWka4PNp1CxpOGIlDsR5gAS6As5Ch31qNee7b4d7sRRqdxAHiZGj/ANWjZVMYYRkVGrWuRxJJr5c6ZRdG6sFIfqENmgrJtBY+dgtRv+mg2Gg6xMvh7rINp1KIjj0vtUr6m1APJr+ur6dO6mVGW4gyFWQhpvrWFj29zxoO9j4tbcRxtAkTlklZ/v7VTCyqUDLGciS4PIHH8tNm6qBtvtFHHyvNr3rDOvzrWIm+Gu6pUi3G3hjUuQi7ZSBmRkAQFIDULHviNNk8O9RwxO9j7AG4VZQAACFjUIKNdiT3rQXD4jm8xIvJj8yTAr96xSnSV/UfLBseQRwKOQ576kfxI2G2Ijt5mxZBmxUBwruCsZFLd2+I7c3pV034ftHGUlmSUEgn7hE5WwpAUDsGI/U/M6tT+EJWEYE8aCH/AAiNupMZ+aW1DsOK/wDINPJJQJ44F88D9dZEfEEyQxNtoPtMksUcgSKQY+pmWRQ5HOBRr4HbTWPo+4IHmbssfVeMKqrAggKysWJAv90qT89L+meE9zt/TFu41iHCxLtFRFtsiRi933Hf94+/Og1mi9KG6duCR/rNVyai7/Q254/Kj9dQbXo+6BbzN6XU3QEKoVu6xYN7X+9fb9dA+0aRfsXc5AjfSAAj0+Uhyo36i1nnsca+ld9M5oXLAq+PzBXIH/eFaC1ei9IepeH5piCu9nhIN/dhACPkVZWH/H66p7vwnuGBCdQnjLd2rMiu2IZiFPzNc+wHuGpvX29JekdAkgUht3PMTfqlIJs+/FAfkANTb/ozSgkTSRtRFozADgi8cqNXf6aBpejWR/0FlL2epb4iiMfMVeaoMCirRHB7V3+dCP8A5Oy6gTb/AH0lWFPneWRYo2UUZfMXdEn56DZaDpBtPDDxoEXd7iguIY4NJXsS7IbNe9Xq9H0YZlmkle1AKs/p4/eCqBR9uNBc2+WK545V6sbxv6XzWjUiihWjQf/Z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hQRERQUEhQWFRUWGBoYFRcXFh0WGBcaGBogHBkVGBcZGyYeGh0jGhgdHy8gJCcqLCwsGB4xNTAqNiYrLSkBCQoKBQUFDQUFDSkYEhgpKSkpKSkpKSkpKSkpKSkpKSkpKSkpKSkpKSkpKSkpKSkpKSkpKSkpKSkpKSkpKSkpKf/AABEIAI4BYwMBIgACEQEDEQH/xAAcAAACAwEBAQEAAAAAAAAAAAAABQMEBgIHAQj/xABIEAACAgEDAgQDBQYCBQkJAAABAgMREgAEIQUxBhMiQQdRYRQjMnGBFUJSkaHRM7EWJFOiwRdDYnJzktLh8AglNESCk7PT8f/EABQBAQAAAAAAAAAAAAAAAAAAAAD/xAAUEQEAAAAAAAAAAAAAAAAAAAAA/9oADAMBAAIRAxEAPwDZ+JvizFs2eMRF5EZlCtIsQbHuwdgR39jz273qj4X+M67xmB2xTEWakMvy5JSKlHPckDvrB+Oejhuq7iSWpY082YRLYzKBFEbEc0ZGUNXNK1c9s7tuvNMfK3LHyiaUAYrFycTDGnpUCuyr6u3f1aD2vqHxVRHKqsXC5eqVsiOOcUiahZ4s2RyFqia0XxXkdAybZGsMfRM0wIHYgRxGSj7+glezBSNZfbeFZ5IBHSMVYosgH+IkxDxuTa92DrYLFeBjYOl/W5U2rvNKqSF7TaQlbjCRqIvtLjgC8Sw4BYtxxegbw/8AtClnwfaxwkdy8zkD9BDeutx8bt5QaLYBkP733tEmqAJQDnJa73kOOdYhFk30ciyqXUI7ROR64XRWZcWJyCMVwKH0+qxRAJ9Y+G+2l3Gy2maqscOBU2TI+AIshVVALCgfi/AbJLGgp7bx91uRFdekCmAK3JiSCLBokV+R51KPGfXSR/7nT/7w/wDFr0sDRoPOJvFXWx+Hpik/mK/n54P9NVW8X9fBGXS4VUkC88u5oUBNr1HVff7BJkKPdGj6WZGBBsFXUhlIPuDoPJF+M29yeP7CHlQqrKqtQLEAHJXfgk0Pn3vmha2fxS3zKsj7eJYiSheOpkDqCWRpEn9LUOAV+t1rbz+C4FjAjQsyjG5JHdnQmzG0jkkjjgGwPkLOsL1DwVukid5XAgikL7eKipjDl1ZaSQoeJTzR47FfwkFcf/tCylMvsqgfMyBb7cAEcnnTuL4m9RdY2TYArKQsbecuLkgnFDjTGgT6b7H5a8V6LuHSLjJgTeGIYWPf3r63/I630nxdRY9onkTq22mErn7thJYa4+RSg5cEciuw9geQfGnetO8C9PZ5UyzjViXXHva+VYon5e+uuk/Gfe7iN5IenNKsd+YySWFoXzURrjWK6f8AFBdtv33W2jlQTyFtxEzCXNKGKqzHINlk2XtlQFLRrr8QY4N1LuunxTQySSrI0TFWhIps4yqgGmLlh/D7V3AegbP4yb2YAxdNZwUMgxmBtAcS/EX4Qwq/npfuvj1uI1Rn2gUSKGS5h6hZGQHk8jg/TWdg8fbaLfybobGWNZNu0Xkqy1lKxMr+pexJ4UCrJ/LWd8Q9b2+5SHy9q6biNQsknpxm9reJVGJrgUfpXbQeo9I+MG/3ILQbAyqv42WThR8z9zdV8gdG5+L2/SBdydj9w5KrIJ0Ks10Ap8r1G7FD5H5a826V4rfZFZoYmilDKyYkiJ1GWSyISSQysQcSKoHvRDDf/EsybaGIwv58O6G7DHHDMEny/JxsRgGgL7DQbmf4q9UXPLpzjBBJIvmL5iI11I6eUXVfSe68DvqHefFjqcQjd9i6pMQsL+YhRy3KhX8mjY7WedZ+T4nFN1uN8uzlG43EAgxY3EpWgXBxyf8AAvpoe9nnSnoXxDXbI+1k28m52ckaq0ErgFZFAHmRsF9ION41YNG7FkNruvit1ONFkfaBI2YorvNEFLrdoG8urGJH5g6ng+JXVZBKU2asICRMwniqOhfqOHArm+3141govHBTYbbbR7eVfs8rTPLSPxKHBARoyEB8ygxvtxz258DeI/sG7mmi2c8kLxlBBndq1f4jGM+Z2vhR+I+2g1XUvjVvoPLEkSAyKGXGaJ7Vvwt6YjV+199XIPiV1eRYXTa8TkiG5IgZSq5HANECwA96q+O+vONhBi7vLtZOWtGlVxiO4FqoFivavkB7a0m/+JNybFptq7PsGbyyj4rKpUBcrUkEFFNi7F8C+A1I+InVWgkm8mNVgJWfKRFaMiv8RGhBXk1R7/11Ivj3rIkjiOzHmyqXjXzYgZFAssjYYtQokAki9ZSD4jzFN+z7GRn3zAs6n0x4LjGBG0TBq9yfxfTVg+O5vtm33/7O3HmQxskoDv5TkriCqtG3lAWbVeO3y5B4fiV1b7o/ZlAlkMSEuhVpAxUxlxHirZKVxJBNGtE/xQ6nE8kUybaKWKjIjygMqkXnQU2KIPFkA3VXWPPjudoYoF2jrHHum3clM2bt5hkCh8KRRddiePbUHX/FknUJZpZNpMRIQ8SI5KwyKixmUERZMaXgEhRfY6D0Kfxv1tZ/IG1ikkEfnYJIpLR5Y5rxZWxXHz+ovJyfH3fD92L8q5H0/Dq71H4kbjNZJenP9nbb+Q8YmNlQ1qwmSMPGwogi6IrgcHXn/SNgpLBklU3agBWIViAt5LZ79wNB6T0X4odT36qu3MSTGXAB8AhUIWNhlyJ47LzWXHFiWL4h9YVXl+4mjivzQqeVhgwBV1lCyKTfHp55rsRpX4A8HvukmWNxGwZnVqV6LDyyQaoGro8V/XXr3hTwr9mgiSQ5tGCciFyZmbIlioA78+5sWSdAj6R1Dq25SORZNtFktmOVWY5cEpQVHSkYHnLuBetdtPtVfeGAn/o5D+hHz1V6VtttDK5h2yws7Yu6xqhZsc6bHnkUbPB499WtzGzsjLkCJKuzQRbztbr1UVuvcaBF1HZdZL3BPs1Xnho3Y9zQuvZaH1r20v8A2N183e+2g741DZJ9srjr39h7DW9WYElQQSKse4vteq0vVY1KAt65AxjT958fxYj3qx/MaDE/sbr9f/HbS64Plf1K+V3/ACOp36P1wxhftu2V/wCMRX+tGKv7fXWw2W/8wkFcSP3Sylh+YRjj/PUUvV8ZjF5chODOCApUha4HrsEk0LABN88aDDf6NeIL56nBX/Yrf/4dfB4Z8Qe/VIP0hX/9Wtvs+vxyiMjIGQvQIHHlnFiSCQRlSggkHJasG9QN4shxcoTJhI0RCYk5IrM5osOAEfk1eBoGxYIR0jrRXFt5txxwwT1Fvr91VH6DXWx6R1gODPvtuY6OQSAK30IZkIH149vrxtUewCOxFj9dV+pJI0UgiYLIUYRseQrkHFjwexo9tAbAN5aZm3xGRIAs+5pbA/TXzUu1Rgihu4HPFWfc1o0Hh/imZh1Tcqlhwu5KseysvlTgnntSY2P4l110HoW33eabltuZibMsLYuS5VbIry5PV345yIvk658TBE6vvDIbVllLKKvBI4GJHI/gdu4/Ab0nh8WTSTMm3C7ZHGIr1StkCMTKATZo9sB3960G4i3e56U0kKS7WWIwtLGJGZJV7ADEXweaH77MaI50nk8MRrEu+3M0EzyIrV5gEApQFTJRbqMQoAIoCrPfTHpW82fTUfzcZpS2Ez/4lICGmjWyzUoxuwuTMK9tYLxLF9mndtnuKQsYnjysx+wQhCVeJlBK9yBwQL5BqPEjzNiJtv5CpKfs8Aq8YnIJU+p6A72T34v8Xpvwjix2AAFetr9IWz8zQs8VybP1OvJOhdYEhPmwJ5qrKRNGMKpHZ/MVTh2BOQqjkOeK9U+DMxbp4sg0x+fF80Rm1fPsvf8AD7kN9o0aNAaNGjQGoN7s1lQo4tTV0SOxBHI+oGp9GgRQ+CNmgpIVUHvj6b/Ou+pl8KbYLj5fHvbNz9D6uR9NN9GgTL4Q2o7QgfkzD/JvpqRPCu2HaIf95v8AxfXTXRoFx8PQf7Mfzb++kEOxRJJBNt0fFiSUDB1Qk+XJgWJkXHgspsMGGJq9bDSXr+ymkoxUpQFlkU3MT7xoGpBlQBLll7Wpq9Avni2rSZBYhCgBkk4IdmHohU82cSGIHJtALyOmWz6Tt5AW+zYc8ZpiSOPVV2Afk1HjkDS/ofhJtuUlLrJK3MxdbLO5t3jbnyzZPCAK1Dgdw2TqbSf4EeSg15jtghrg4UrM350FPsToO06DAOREoP0Goh4Z21/4Qv52f76mg3rhwkqhS34CrZK1CytlVIagTRHYGiaNXtBRj6HAt1EnPBFWD+h40fsSD/ZJ/LV7RoKR6JB/sk/lrn9gwf7Jf5Uf5/lq/o0FEdEgAry1r+2gdDg/2a/1/vq9o0FD9hQf7Nf6/wB9dp0eFe0aj8rH/HVzRoKB6FATfli/zPzv5/M6+Hw/B28pf6/30w0aCptOlRRG40Cmqvnt+p+g/lq3o0aDMos026mRAYo45Q7SlQc28lUCRg98eSWNgEIBfOLPoe3aJAjkM2KsXF+okeo4k8UflxyD7nV1IMc+byN/lwBX9P66W9E36bjB48qSIKbUrTPiShB5DLgLB7ZV3vQX4j96/fhUH07sf8iP6aU7GGhs5WlxqIxFavzGkCEDK+KMft3+fsX9aii2qquIUBeTXtyb9/roF+1mSaUNFRjjyt1AxdzwVUj8QAuyOLIF2GAt7jpqP5mQP3iCN6Yi1GXAo8fjbkc86sqtChwB2190C1/D0DeUWjDtCQY2Y5MtGxTHmgea7cD5ah/0T29EYNRN8SP6RTjBTlapUrjEUPW3GnGjQfEUAADgDgDUO/3Qiikka6RWc0LNKCTQ9zQ1Pqv1EDypLGQwaxQNiu1Hg38tB3BuAyqR2IBHY9xfcGjr7qr0eILt4QMgBGgAYAMBiKDACgQPbRoPC/F7MeuzkllWFnmJFepE2yM0YyBU5cpyKAkN2DWl3h/rkUbSAwooZnphkfLEnGIUuHw4A7k1Q9R41qvFxx6nIVAzb7Wq89yu1hYWfYYqR34JH5hF/oz9skIKLBIz0DHJFiCW5YRmSiBlXoZSLqj+EAx6xsHaOH/V4vRkCAWaN7AeOUCPzCTIqFQaUkBQDyNVutbnyXMrQR0AIACWDTNGmLsVztlDijkRyI+5OtR4Y2m86cvkzIm4iw86FvMooFYNjwrUosuFuibCXZ1leteDdxNW73ksdOqlI1lRGEZ/5tWlcBFrJuFJpWujoEXSXM6zxABTuIyoZF5Ux8qpIJ+7YqEI70R7ghvXfgw3+o+/4ro5cdxxkAK4/dsd+bsDzXoUwjzdUSOIBjMBLHM5EaM4JZCXv0t2AU3fFUPTPg4lbI8gkOQaIPIJHNAEfrZ0Go33RneTNZmXlTgbwpa49JB5o/z7fPnadCdfxzySDIEWSKClaHfnhaPzyOnGk3UfEghmWIxuxYAhhiFskjEFmFtQJIHt/QOk6EQAPOehjzbZHEMOSWPBLX+mm+spP8Q4kUu0UgUBGslOQ5UEr6/VjmCa+R96tn0XxIu6klRVZTEaYmqPrdARR5B8vIN2IYe4IAONGs1t/GyugfyZApzvIqpGEImPBIuw1Ajixfajol8ZYMyPt5Q4TOskYH14AAqxs3zQs1zXYENLo1DtNx5iK9VkoauDVi6scHU2gNGjRoDRo0aAI0s6VN5YWCT0ugxT2EqqKDJ8ziBkvdTftRLPUO62iSrjIoYd6PsR2I+RHsRyPbQVdz1Fc8VjeV19kUUpI93YhFNHtd0e3OpdrvSzYunltVhSysSBVkYn2JAP5jVWHaPtmcxhpUc5EF8pFagOC59S0o4LWK974W9PH2zczSuGWOIeQsRamLjmR3wYivUFUX7MflQafRpRLuV2rqGciJw342LeWyC+GJyorfBvkCu+mkUmQBF8/MFT+oPI/XQd6NGjQGjRo0Bo0a+M4Hc9+2g+6NQrvYyaDpfHGQvntxfvr5vd8kK5OaFgcAsST2AVQSf0Ggn0apxdYhZmUOLUZHuBVAkhiKNB1uiayF99EPVo2BILcIshGDZBXBK+kC74/COfpyNBc0Aap/taMrGwJIkvGlN+lSxJUixWJHa7IHvqNOvQkqM+WJUAqykENjTAqMDkcRlVk0NAw0aWw+IoHClXJzYIvoeySoYcY3RUhsu1EG9MtAaNGqfVttJJEyxP5bmsX+VEE/zAI/XQW719vWf3PSN2ykLuApzJBGVhT7GycvoDWPzaueoui7ijluWv01XzFZE33vkV+ve9A9vUHUI8onAF2pFXV8dro1+daq9P6bIjZPKz8fhJJUcAGgT9Byee/wAzpi/Y1oK3Twwijy5bFcj35rnn89fNWUJoXo0Hifincj9qb1ZP8IZ2VHIy28Afmx39PY+3txpEfFRJw2arCtkB2K5rZ/Fk4AXhVuv09r03iTpck3Ut2yjLyyQOR6bh2+TYkUS3mxrZBpYz7kEMei+C0lRXdXE0Y44W2IDEAMRmnI/dI/TvoKmw/Z0S3uwdxOSAzOtACTF3K5N6wp59PuKX3JwHV5W23MMh+zOWURv+AcBfLwkBVgATTqPUo5KtlVnrXQpQZSuQjyBVR6hke54Brji/8vax4X8JPO0lsyx+WS6lQ4agTGCJAVNse5FjHjnsFTw9u1lMhb/GwnxKFQnrilsFOKrMcDgAEEDuPWvg45+xEGwQxsG/T6m4ok1+VL+XucT0vwbPNkuQ7Y04tbNrRUKoRSDzjRAbgg69A+Fe2aPZ0bxytLN0rDOrxANZVfN1fAoANi4a+CK+oJP88hqlN0hXYu6QsxXAs0IJK8+gktZXk8duT89LOuQ74yt9mdVjxVQGx/ExYO4tCQVBVrJIONYm7HW1l3axSPM6RsWQIGC4qGpnshhkQXaMcixEpq2JIMIuhQgkmGCzXIhUH0jEWeey+n8uNS7TpwiBCLEgPbCLDiyaNNzyxPt3Pz0kPVdz5d5QLIHe0JWiFjJxsScVKAuXfHkqNWeidVldpvtBiVU/CUdWXHk2Wyv8JU8heCNBcTokYqo4BXaoAKtcTXq49IC/kK18XoUdUYoMeOPIAHF1+9XFn29zq7BvEckI6tVXiwNWLF12sc6m0FVIJBwHQKOwEdUPYfjrt9NdrG98uK+WFf1y1Po0EeDfxf7uvhjb+L/dGpdKes9e+zsgwDAq7sS+JAjKAhVxObHzOFsXVdyNAwMTfx/7o+X/AKOhoW/jI/8ApH9tZjdePRGATDYZBICJAQqskjrmcfS1xUw5oMDZANW08VswlqNA0bUQ82IIMrRhgwjPBwv8w6/u2QeJEwNlyR8sQP6gam0r6f1kyTSRFVGFgESFi1Y/ulB/FzRNGge41N1rqX2eFpAuVFRjZF5MF4pWN+rtXPbQWtwrFGCNixBCtWWJrhq96PNaXQeG4VjjSmyjXESBisp92JkSiSzEsfYkk1pf/piVkeOSHApE0hOZIAVcqJ8sfMcC29Q9PeuB45UtGqxEmRVIOYCh2MgaImu6mE+3IsjtWgs73pKRPDIxdlWTlpHaTG1IWsjSjzMCT8wp9tM+odSWELYJZyFjRaydj7KCfYWSewAJOquw6yJ9sZTEcSG+7HrZgB+EpQIY9sCL7XXssl8ORCGaScRxSSBSW4CQ4sHjQMKPDgMWsFm+QChQ1OuIpgwtSCLIsciwaI/QitYmPxkjgbZpgrHhpb9Sxi8lsD/FNEKwFMv3i9io1XT9/CcY4qAC+lQrKoVaFLYAoWOB9NBf0aNGgNU+odLWbHO/TdUa7/XuPnYo8auaNAp2/heCMoUUqUIK+omqDAD1Xx6z+Xt21Y6h0rzlAMjriwZSuIII/ND7Ej9dXtGgSnwrF6iCQWRYzQS/LGIaOwlkMqAEkk0BRFaYybGyzBmDMuNiuBZIIBUi/Ue4Ptqzo0CzbdCWMKFZwFjaNKIBXI2zL6aB4WgBQCgAVqGDwvGojFu3l/MgZ0/mLnioun9V8Wbu7OnOo5pCFYqMiASFurIHAs9rPF6BQfCseCoGfFXDc4sfSoVVDMhKgKoAK03Hckk6c4/U6S+FeuPuY3MyqkiOylFyBUB2UWHHzQiwSCQe1Eav9P6qszSqoIMblDZXkg1YAYkDjjIC9BcA190pl8SIGdAjsVOIoL942aoVS2HZ5FByoc+4BOutn4ijlkVEDepQwYgBSSivh3vII6t2rnvfGgaaNUN11lI5VjYNyAS1ehcssQxu+cGqge3NWLk6Z1JZ0yVWXmiHFHkBgeCRRVge/vRoggBb1W6nP5cMj0TijNS8saUml+urOuZBwfyOgqdMkYwxFixJRSSwCsSVHLLXpPzHto1Y2wGC12oVzfFcc+/56NB5DvPEDpu5pkdQXkYEAD1Kpwohu+WAJsdkQewA76n4nlnhRduJVmFtIYQqw1liGkRlb0lbU8gcc2ABpHPtWXcSJVMJZA3BPc5kj5emhfb0n5aZS9NEcce6mRTnE0KK7sj+W2fKqXU2fMI4VqVg1aDmf4jSxMomlWOTOIMkcMbcN+KRwXBDcggk96NGtUtn13d7p1aMN9nD2W20QUyPS+klVYWAzKfSQA/qHtpDuPCqykMh8kelBG+bkRyGiwIjcjgmyT6TyMeNWel7aPbN5bRrI5DxrI0pRCrpTKSroqjJ6yJB5PJrQbHrvj1lTHaERKyJb/8APFzxdEUwAFXQuvlWm3wl3gHnQ8XYewKJsEAMPmAvz4XAew1574i6JLtUjjdCiotRvkXRi7GQgNz2LleKFC+ctbH4K7Mt5khyKpShmIIJo5Y0eOCPn786D1jVffbBZlAe+DYIJBBoqeR/0WI/XVjRoEr+DtsbGBAN2A7AGzd9+4IBB+mpoPDUCBsVotjkbIPpxxPHYjBar5aaaNBS2nSI4gREClkFiKJYgAeokEngalO1N/4j/wC7/wCHVjRoI1ioVkx/Ov7aGhv95v5j+2pNGg48r6t/PXEuzVipYAlfwkgEj6gkWD9R8tSk6Qx+LMlRht5/XKYqwW1rtI3q4Qijl25HPawanpsf8I7k8KO7Cmbt3I4J99cydIjYURYu69rsm6qu5J/XXHTOq+cZfu3Ty3KesAZV+8tE2Pr/AOdUD4nNTEQSMInKHlRZD4cFiPz+VXzYrQMo+kxqbW1PuVNE/mRyf11PJtlYU3qHyb1Dj6HSTd+K/LLgwuWjZVcAg1m6KnC2TlnkAATSn341f3HVim387y3PpDFAVyA97N48Dk8+2gmk6XGxJKgk1dgHsKvt8iR+ROgdKi5+7Q33JRTffk8cn1N/3j89JpvGgRgrwSqT2/Ce+ePN1z5fHPZ1Pa6mj8WKWZPKkyQqr8p6Szug/e9XMZPH8Q97oHUW2VBSqFHHCgAcAAcD6AD8gNd1pBD4xQmEMjIZXZBbJakY1kuWQtpFWqsFhYo3qCHxyjAMIZaxLNZQFAqhnyGfcBhx7iiLBFhZn8MZmSQyHzXe8hdBFP3SAZAgoOQwIOTOezMpY9N2BjBLyGVz+JyALAvFQBwAAf1Nk8nUXXOtrtYxI4tSwU8gEAglm574qpYj5A/lpafGQMhjWIlxIUpnCg/feUHHBtSbo/NWHcaDSaNLZesj7KNwq2CqsFJH71AWwsUCeWF8AkXqltPE5eWOPADPgkPdNco9Ix9SXt29Vj8S8d9A/wBGs+PEkhZQscdOSwLy+WDF5gjVltTkxBzrjgqLthpVF8QXKKxgQZC6E9kfhAJHlA4ktQNf0BIDaFb0YDWSl8ZTIJC8MQwk8s/f3TCLzGBAjyNCrxB7Mey6f9U3siQGSGLznoFYw2ORP1I+t81wD20F1kB76+eUNJp+r7oGULtbxjVo/XXmOe8fKiqscmux574t9rIWRWZcWIBK3dEjtdDtoJCt6+NGCCCLBFEHkEH2IOutGgqdN6RDt1KwRpGCSxCqBZPufn31FP0KJw4Of3hUufMYkhGyCWSSqXfpWhTNxydMNGgoS9DhYyEpzJWRBINgggqQfSbUG1o2oPcDXSdFhDZKgU4YCrFLQFAA0DiALHNKBdAau6NAvi6DCvl0hPlqETJmb0gEDLJjmQGai1kZNzydT7DpyQLjGKHflix7ADliTwAAOeAAPbUwlF42Lq6vmvnXy13oDQe2jUW6kKo7AEkKSABZJAsAD30EirQof5a+aj2m48yNHHZlDDm+4vRoPMeo9eXb9U3hI9V4qxohcooChr29XnUxoBpCOcwNc7PxMkmZ3QRzgWTIqrSEAlEXLmyQKHsTffvnfFW2y67vCbX7s4v2AqCMsSeewsdiOdZwPOjUztihtwhRY2BJUkhFxk5/iyHP56B/vfHs5Ym1N/hzQMqCxiioaxFGq+THv21f6R4l+0ejdtGyqGkiLYI0ZCEUofhbPHANtjwCL1D0fwGu+QywDj0XclY5cuuRV8u5IqgQSKBGk3iGE7Vjt4iwmsIWQgFAKxTI/wDOUzAlcSPw21nQbDaeMPSQ8ayw+ktGVTDFuwVDYY/QWbNe/Oi+FNeTIFFAYce3AIbnBQfvA4yFgkHn2HmPTthIVkaSwhRwMsEkf0sL9KhyKA5Y/Lk+/oPwTlLbMk1+7Xb3yPNG+x9wv5VyQ9FMgBAJFntzrrRo0Ef2hf4h/Me3fUY6hH/tE47+of31Y0aCD7dHx6154HqHP0HOvn7Qjq81/nqxo0FdOoRk0HBOpROvz13o0HPmj56+NIB3Ou9Gg480f+r1Tbp23KlDHGVZs2XAUXJsuRVFr5vvq/o0FLcbKBgQ8cbAlbtAbK/huxzXt8tBWHy/KxXy8ccMPRjVY41VV7dtXdGgoHp23PJijPGPMY7BStdu2LMtfJiPfX39j7dq+5iOIIFoOA15Dkdjkb+eR+Z1e0aCivR9uPSIY/ywHsQw9v4lB/MD5aG6Jt/TcEXpIK/dqaIAAI49goH6D5DV7RoK2528cguRFcC6yTKsgVagQe6kg/MEjUX7J27LiYYyt3iYhV3d4lfnzq9o0HDxKVKkArVEVYo8VXy1x9kSx6FtVxHpHCnuoPsOBwPkNTaz2+8c7eCQxyiRWDlB6Mg5AU+nEnj7yMc1ZkQdzoHY2aUgwWkrAYj00KGPy44419TaovZFH5KB9PYfLSFvHm3CI5zpywHCn8KCSzTVyrrQ721EA2BWk+Jm0Xv5nZiAFBJxTzK4Y0zLVKaYlgK70GpMKnuAffke/wA9d6zE3xAgUMcJTR9NBW8wY5WgVySMSD2v1DjX3ZePYZXjUJIPMdUUnEcuoYWMr98eL5vQaU6+jWQh+JULAnypFAUNblEHLULJalFeqyQKIq7F9v8AEWGlKRSvddgPTZNhuaUgDIgkUGBJA50Gs1Dvc/Lfy/x4th/1qOPfjvrN7bx+jqSIZOIWmoMjNShjjiDd+gj5AsouzrpvHaiQRmCXLNVbt6Lu2cXaAY36gLHPbQTNJvMBWQPqxsRZXivl+aB6QmXmXh6qw7c6ujezWB5UhAmZWPopoyHxZfX2Bwu6Pfg6W7rx0iyGNdvO7CRowQlKSpVQ2R4xYlgGPFxtzyL46h4+SHDLbztnGknpTKg7ViStjMR5SFbvFToJ9y+/YyBFVAZF8s5rxHbBsrRqJxRuzf4hHFcWOm7ndGULMhwMSkt6FAfFchQYsxyz9wBXvwdKofiGGAvbSrYSgeSC4BwYAelu5HzVS3bVuLxgzQyTfZZgqIGxP+IT5jRlAldxgW4J4xq70HcHQnG7M5ysyM15iqKlKI7lcAnp7ZC9aEj/ANf+WsfJ4/kxyXYztxePOQFAkkYUAbIHJso/audD0Xqp3CFjG0dOy0x59J/F+vfQX2JHteqvV3IgmIbEiNyGrLGlPqxHJrvWrel/iCPLa7gAE3DIKHc2h4F++gOjCtvCOB90nAWgPSOAB2H09tGrO0ixjQdqUCvlQ7aNB4549gA6nKwF5LuDIB3ZRso/Qt3zkqkfI8kHSzw8oWRmcmKAryDuExYeoAYGDJ+chwprj8za8Z7zHrUqmlsuqFyApebZhFu+AuWKknjnngaUw9Pm3U7GQPWTeez3a4m5A6kWGCmiB86FEEkNVtvJ3cqL07bzFYs/NeOY7dSZKAIpoxZoEnHkIwA5vSLb9e2UMKwJC8G6X7uVs1Ry2QBHmusmBxLGiwC5KLN2Nh03eDa7bCGKSJGkxFj1Ej8UjGwpZmKig37tL31lvF/Sm3cpvbO0pUPFIAVVkeyIXSgbQgqp9Xci6rEFHRduzyetSJJSypJ5/mgGVMQ5pAr4tOhJyNY1XfXonwSa9p2oYqQPVQ9UnpGXFCv3eL783rz7wpupNsZGfJI4wJJw9gYxyAgUeMiwCKO5bgdidej/AAairaN6VHIHAHJBbue5oEDm+K/IB6Fo0aNAa8z8R/HKHZbmXby7SfONqPKAMO4ZeexFEfnr0zXkXx/8Gedt13sS/eQ+mWv3oieGP/UY/wAmPy0Gy8B+Oz1VHlTbPFCpxEjupzYd1VRzwO57e3PNIPF/xwg2G6fbeQ8rR0HZXVQGIBK8j2sX9dZP4Q/FBINsnTzDI8+T/Z8ACshclgrkkYeon1dq+Va8m8QQzruZRulZZy7NIHFHJjZP63YPau2g/WvhfxbB1DbLuIW9LHEhqDI9geWwvvZFV3sV303jmVhakEfMGxwaPI+orXn3wz8LQfsVY4ps/PuRpUHKTcUVDdmiZFq/dL99Nv8AQvyT5se4kGCRiiiutQi19IolixkbvyZToNbmNV36nEsgjMsYkIyCFwGK/wAQW7rg8/Q687XZRBAZftL1Gu2UDbMsqAo8sb2snpZTwXPZlHa71e6xtIppVdY9yA0LReWm3QDELJGA2RFqocsEa+yFasghum3SCiXXnt6hz+Wq+461BHhnNGuZIS3AyIIBA55okD8yPnrGbvpEMUrsYd3Ll5UpCbeNkUoHjRUFCiqCjV2MOTxqlvtlEdvt08rfkbfJQE23qcOUJJDNYIKjn6kgV2D0rzl+Y/nr6kgIsEEfMG9Yz/k1hkpjLOcsibIU3KD5l0AfUxz+jCweTrV9M2IhiSMEkIMVJq6HYGhzQ4v376C1o0aNAaNGjQGjRo0BqNtupNlQTd3Q78c/7o/kPlqTRoIfsiceleLI9I4vuRxxdm/z1U3u8ghpXZVL2Qqj1t82VUGR/wCsBxffUvWd2YtvLItWqki+w+p+g7n8tfdh0tIQcQSzG3djbuf4nb3/AC7DsABxoMtsumzyBRDvwzR4ZggswIVLsMQ4DvG12fwuwA1Yl8LbowYfbH80FyJLdbBjCqGwYXi4yvn39ydaZ9opkVz+JQQPyar571x2uv5CptBm4fDm4xcPunNtGyUXXDFiXTJXBZWUgc/L34qAeF92P/nnYgd2DcnK6Kq6rVfIBuBzXGtXo0GVHhXddvt8oGTHgEsQ2PdmfuMbHFDI8c6tbPw9OsMyNumd5FAD+sYkXbgeZa3YFIVoKPfnTHr29aHbyvHRcL6AeRkeF49/URx76k6bvfNQtVUzqD3DBWK5A1743+o5PfQIR4W3INrvX7EeoObuMpded3UkMpAB49WRph93HhXcSSK7b2QU0bYIpVLjUiv8QmmyJbnkgdq1pvMF1Yurr3r51rrQLug9MfbwiN5TKRdMwN8m6NsxP6nTHRo0Bo0aNAag38YaKQHgFGBNZUCCLr3/AC1PqDfplFIAatGF9qsHnQfdvICilfwkAjiuCOOPbX3VbpO3wghSx6Y0XgkjhQLBNn29zo0HkfjLbZ9ZlojJMnUMoxDjZq8bsT+KnS+xoxj63l0M22nZGyUhj5t1IpDWHU5HFrWiav2+d62HxAhC9SY8jOOTMjhsV2jcLfdvcfWr0s6DtM3fiR9uaDZwoFHJ4JY4imDVRyJIrnkA96R0t9yheKQyxhgVUlg6F+HiNsOzeW15UwL0OwCbxTvRspGRZWO4CiNMfWIkUUhawqCR+WAABWxz6hTSOONNwn7NbctaP9oO3opkCpXLL37c+6F8eTqt0Tb7MRRYCQ74j70bjy/OyLjMlZQULY5exaqum0CPwl0SWd2dgPKdhFMXsmRJHC4i67q4e64ID8EA69B+DbXs+xvjuSe5b5tQ+fCr37H8Rw2120n2mPzX3LbkHNBOoiUNQWNmUjIr5giU19f13XwciraEi6NfiuzRYXyKP5qW/Q8APQNGjRoDUW52yyIyOoZXBVlPYqwog/mONS6NB5H8OPhWdh1TdTSgmOH07Vj+8JBZf81T0H6sfprGfGIS9R34fa7TcMkcYj8wbeT7which6bxGVAn5fKtfo/RoMF8F/DE+x6fjuAVeWQyiM90UqoAYezHGyPaxfN63ujRoI54yVYK2JIIDAXiSOGAPBo886Qf6O7sjnqMt9hUMQA4q6o8+/PF1xXGtHo0CM9AnJBO9l4A4CoAfWzGxR7qwXvwEHudNNlCURUZzIwHLsAC31NChqxo0Bo0aNAaNGjQGjRo0Bo0ahaEk/jYfQBf5cregm0a5K/U/wBP7a+CM/xH+n9tB83CqUYPWJByvtVc39K0g6b1sRRWxZ4gH8pyCHPlhiYpB7OAhpj+ID2Pd4+2sUWYj3Hpoj3B9Ok3RvDWMIEzyuSDlHJJ5iLkSSApsGroE3oLG48TRrIsfGXmpCwLCw0keYpVsk8qCDXcnsOen8RxrIUZXFFwCAGyKY5BVUljy4FVf6c66j8NQBAmAIFUSBlwxYesAMfUSeT7m+51ZTpMQcyeWnmG7fBczYo+oC+3H5aDnY9YimP3bZcBgQDTKTWSsRTC+LBOruoYdsFqroAADgAAcACh21KR+egQ+L9yyxxqlFjIGUE1Zj9Udn5ecIgfodc7HeDbwR54qqMNvfmVGAhK+aSw9NkEfnQv3DncbBJKzGVci+aPzHyNcWPnqZY69z/PQZCPxCrb+X1hIwqKHKMWcKA2CccC5LLHuKx/iFvonUvO3cwjkkZFpjnkoAYEYCN1FUy2HFAgkc4k60C7RQzMOCxBauLIFWa7mqF/QfLVPpXRVg8yv33sUTwqqFRLJugq/wBTWgZaNc+X9T/M6+GK65PH1I/y0HejUZgF3z7fvH2+l67C6Bd13xBFs0Vpczm2CiONpWLUSBigJ5rv21e8y0sAixdHgjj3Hsddleb/AOJ/y190EG0Y+WmRs4iz8zXOjU+jQeN/EPcA9VEfBYq6AE0tzbUxorE8DJ3UfrrL7l591MQAx/jUpSx09lGvFYwOcgQCK/Mad/FPovn9RlokErHfqqwE5H4T+6T7ey6+dE6XMYy24kWVRGT6xm+AugZVEcjHFaovQ4/LQX+k+Jk2SMduhZbEYYKSZHFNIxsMVAUIoUKa8wnudKuv7X7XuZPJUruQVkCk358bjJCLOKuinGzeWPbJBdzr2xijljhLyhVQuqgZJ6xROJYENRIJBog1XFmZegyukcvofFUKySySZ4gWDhEEUEBjS5ED3LXwFDoPXJo4ysxyjiydw3IjEZDgrkSUJsAAHklF5JobH4VTtHtreIhXbiVLdCQxXEqBmlH3ax/0qx1kpPDU24xjlk+4LM2MTJB6sTRKpt6cgfvMS31GtltenFIBAJ5TGn4VYREj8VVJ5eQIZsgw5BVaoWCG/wBGsfs+ubxLEiwyLfDFyrAH90qsQU0D3/8A7qw/WN7QCptmbnK2kQVfFUrEmufb/joNRrO73x1t45DF94zAS3jGaBgHqQsaFnsPY/PXE/iOcDiKK/8AtWr3vjy9JxDvZFmRYtiBLeY+9XKy15MvNkG8h2N8aDSN4ipZS0Lq0RUOpaMUGGWZfPAKBZJJ4rXTeIlDbZcSDuQCoLKrpa5eqMnI12JANHvrKwwb6Npoiu1bzB6spJ5GagFoyPyB34A/qTphtY988iTTLtg6ghfKlmAxbuGBAV+QDRGgap4rRtpHuURiJAhVCyqw8xqXIswUfmTon8T4vSxMyBYmkcOlIJWKqAATnRBuv0vSmbwrUBEUO3EsxjMtF4UPlWyECIWCCT2rv76q7DwlvMQHO2joLiY3ncNTl18yN2AemZjyTyflwA0PRfFse6lMcSS0IxJ5hTGM2awDX+Id6+R131TxGIpDDHFJNMEWTy0AHoaTyy2TEDg2SPkNVNt0/fRMFjOzWIckBHUt8zS0q/1/tL1XoH2hD50MLMQoZg7KSEcSKuQQMFDjKrq9BN1DxEInlTDJkjjdQGUF/McoAATa0wFk8U301xJ4k8uJpJYwhSZInBkUqvmFAHDmgQBKprg9xrN9W8I76XdNOF2RZo/LLM0okCZZBEZVxWiLyKsQQNcz+D99PA8Ep2kkbyB287zZWaqrIrgSwAAu+ygVWg1HU/EqwSOhWysPnKA629MVKhe45rntyflqHfeJ2hgmkkjVWhanUy8EYB7VwnJxPYgcg86y258DdSlkWWSTZNJgYncocjEbuJSI/SvqJ5sj56kfwZ1UhkG623lScyKyyMWsYm3BV2GIAotXFduCGqh8Sq26aCkoKCreauTkqHAWL8RGLXkL/Ce3GlW08fmRGYQ8r5OQ8w+jzsjUp8q0KhORifxLzqgfBW/WRJU3MBdaBUpjH6VKJIqhTTBTVHIai2vhbrSNI/2zamSQKGfyqJwBC2BHzV/56B307xwNxgIIWka4PNp1CxpOGIlDsR5gAS6As5Ch31qNee7b4d7sRRqdxAHiZGj/ANWjZVMYYRkVGrWuRxJJr5c6ZRdG6sFIfqENmgrJtBY+dgtRv+mg2Gg6xMvh7rINp1KIjj0vtUr6m1APJr+ur6dO6mVGW4gyFWQhpvrWFj29zxoO9j4tbcRxtAkTlklZ/v7VTCyqUDLGciS4PIHH8tNm6qBtvtFHHyvNr3rDOvzrWIm+Gu6pUi3G3hjUuQi7ZSBmRkAQFIDULHviNNk8O9RwxO9j7AG4VZQAACFjUIKNdiT3rQXD4jm8xIvJj8yTAr96xSnSV/UfLBseQRwKOQ576kfxI2G2Ijt5mxZBmxUBwruCsZFLd2+I7c3pV034ftHGUlmSUEgn7hE5WwpAUDsGI/U/M6tT+EJWEYE8aCH/AAiNupMZ+aW1DsOK/wDINPJJQJ44F88D9dZEfEEyQxNtoPtMksUcgSKQY+pmWRQ5HOBRr4HbTWPo+4IHmbssfVeMKqrAggKysWJAv90qT89L+meE9zt/TFu41iHCxLtFRFtsiRi933Hf94+/Og1mi9KG6duCR/rNVyai7/Q254/Kj9dQbXo+6BbzN6XU3QEKoVu6xYN7X+9fb9dA+0aRfsXc5AjfSAAj0+Uhyo36i1nnsca+ld9M5oXLAq+PzBXIH/eFaC1ei9IepeH5piCu9nhIN/dhACPkVZWH/H66p7vwnuGBCdQnjLd2rMiu2IZiFPzNc+wHuGpvX29JekdAkgUht3PMTfqlIJs+/FAfkANTb/ozSgkTSRtRFozADgi8cqNXf6aBpejWR/0FlL2epb4iiMfMVeaoMCirRHB7V3+dCP8A5Oy6gTb/AH0lWFPneWRYo2UUZfMXdEn56DZaDpBtPDDxoEXd7iguIY4NJXsS7IbNe9Xq9H0YZlmkle1AKs/p4/eCqBR9uNBc2+WK545V6sbxv6XzWjUiihWjQf/Z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://www.drummerdonnie.com/scam/badChe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352800"/>
            <a:ext cx="7223543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Postal Money Order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buy a postal money order, the postal clerk registers by machine the amount in figures and words.</a:t>
            </a:r>
          </a:p>
          <a:p>
            <a:r>
              <a:rPr lang="en-US" dirty="0" smtClean="0"/>
              <a:t>You then fill in the payee’s name, your name and address, and purpose of money order.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682" name="Picture 2" descr="https://encrypted-tbn1.gstatic.com/images?q=tbn:ANd9GcTBKY28a90XNpd3_jRNYuFDiwacrLQhNexUgbByBvo4-Oq2M3w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3970923"/>
            <a:ext cx="6248400" cy="2887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Express Money Orders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 money orders are sold by offices of the American Express Company, Traveler’s Express Company, Federal Express Services Corporation, some travel agencies, and many retail stores.</a:t>
            </a:r>
            <a:endParaRPr lang="en-US" dirty="0"/>
          </a:p>
        </p:txBody>
      </p:sp>
      <p:pic>
        <p:nvPicPr>
          <p:cNvPr id="72706" name="Picture 2" descr="https://encrypted-tbn2.gstatic.com/images?q=tbn:ANd9GcQRnUMhSr1oMpmnEIZOn7pXfrUGIM62mFSGz5__6IRF5HMbV1jEV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969299"/>
            <a:ext cx="5943600" cy="2888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Telegraphic Money Orders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buying a telegraphic money order, you buy a message directing a telegraph office to pay a sum of money to a certain person or business.</a:t>
            </a:r>
          </a:p>
          <a:p>
            <a:r>
              <a:rPr lang="en-US" dirty="0" smtClean="0"/>
              <a:t>Telegraphic money orders are used mainly in an emergency when money must be delivered quickly.</a:t>
            </a:r>
            <a:endParaRPr lang="en-US" dirty="0"/>
          </a:p>
        </p:txBody>
      </p:sp>
      <p:sp>
        <p:nvSpPr>
          <p:cNvPr id="73730" name="AutoShape 2" descr="data:image/jpeg;base64,/9j/4AAQSkZJRgABAQAAAQABAAD/2wCEAAkGBxQTEhUUExQWFBUXFxYXFxcYFxcUFxQYFRcWFhUYFhQYHyggGBolHBcVITEhJSksLi4uFx8zODMsNygtLiwBCgoKDg0OGxAQGywkHCQsLCwsLCwvLCwsLCwsLC8sLCwtLC00LCwsLCwsLCwtLCwsLCwsLCwsLCwsLCwsLC0sLP/AABEIANkA6AMBIgACEQEDEQH/xAAcAAACAwEBAQEAAAAAAAAAAAADBAABAgYIBQf/xABLEAABAwIDAgcLCQcDBAMBAAABAAIRAyEEEjFBUQUHImFxcpETMjVUgZOhsbPB0hQVFyNCUmKS8CQlM6KywtGC4fEGQ1PiNGPTFv/EABoBAAMBAQEBAAAAAAAAAAAAAAABAgMEBgX/xAAzEQACAQIDBgQGAgIDAQAAAAAAAQIDERIhMQQFE0FRYTJxgfAikaGxwdFC4VKSFSNiFP/aAAwDAQACEQMRAD8AZ4uf+g+D8Twbh61bDB9V4eXOz1RMVajRZrwBYDZsXSfRhwV4o3zlb41OKPwRhOrU9tVXYQuaUnd5m6Sscf8ARhwV4o3zlb41Pow4K8Tb5yv8a7CykKcT6jsjj/ow4K8Ub5yt8av6MOCvFG+crfGuvhSEYn1DCjj/AKMeCvE2+crfGrHFhwV4o3zlb4116iMUuoWRyP0X8FeKN85X+NV9F/BXijfOVvjXXqIxPqFkcf8ARhwV4o3zlb41f0YcFeKN85W+NdeqlGJ9Qwo5H6MOCvFG+crfGp9GHBXijfOV/jXXSpmSdS2rDCuhyJ4sOCvE2+crfGq+jDgrxRvnK/xrrTUG8Ku7DesntdNazXzHg7HJ/RhwV4m3zlb41f0YcFeKN85W+NdS/FNGpgc9vWhfODLiRyRLrjkjeb2WL3jQX8/yPh9jm/ow4K8Tb5yt8ah4sOCvFG+cr/Gvuv4bpAOOYHIMzoklo+8WgTHPEK2cLNcWZeUKgLmuElpA/FpusplvOjFXu/k/MOH2PgfRhwV4o3zlf41f0YcFeKN85W+NdKcQeZAr410hrSC47Nw2uI3Wjphcv/O0G7LF79SuCfB+jDgrxRvnK3xq/ow4K8Tb5yv8a+059bbUaOhh9Zeg1HEXdiHDzQHpafWpe/af8U38/wBBwT5f0X8FeJt85W+NV9GPBXijfO1vjX0GVabiG92c8m1nnn+5Ed6ewo9NzmENNwSQ10y7QuDXTrABEzeLrOW/Jco593b8DVFHxxxZcEz/APEb52t/+iv6MOCvE2+crfGukw55SbK+hsG2y2mljeWdiJwUXY/LOMf/AKC4Pw3BuIrUcM1lRgZlcH1XRNWm02c8jQkabVF0fG4f3Ri+rT9tSUX1aTujCasycUfgjCdWp7equvK4rit8D4Poq+2qrpajoBO4E9i8/t+9Xs9d01G/qdNOneKY9nG9U6sBtXxKlBzwHcjlRyXSQGwSI2ZiTcxt2xdKo9gA7zMS8SyjM5ZG0Wg7zey51vapLKKX1ZWBHQu4RpDWo0f6h7yo3hOmSAHAk6QRfo7CvhsqOIgGqDmmRTyiOSctvs36bFN4TDy0FzqhJA5Lzdp1Gmjhv9ayqb0rRV20vT9goI+r3fmQcVwgGNc9wOVoJMAuMDWwuUDDOJBkyQ5wm2gJjTmhEK4pb02lPOXysaKnEC7htvKAaSW0xVsBymGYLCTB0P6IQxwwTVNLLDgWC7mgnOCQWjbABnoOqQw/AYbkOc/VuIbYfwSSW0T+EHKZ/CmXcHnuzqoeBmFMEZASO5lxBa4mxOY7DsWk9vza4j076+nqTgfQmC4bdWkU8kgw5pfDqdyCKjMsg22SNb7Us/hit3BtaGAOdTEQ95AfUFN2hEkSI36QmKQpteXGqHOY1wklpLGkgkOIuQMo77d0lYZgqQptolzi1ziWySCXNd3XvmgRcZv9lEtpzzu1ddXlz1DCDxnCNRvciSYeaoMUnZ+Q17mkMJP3dNvMsnFV3NoVKZa4up5n0xGSpZphjzdpu6JMWAO9Hd3GSTmJpOLpJeSHEAak35LgBsgxvWcTWpUWhxpAZXviAzkOLXPcdYEgHTfdZ472ShnnyWd7/tD9RjgnFCowuBceW4Q8EObBu0g6QbeTbqkaFUZKtJziagq1MrXElxBdmpRJktgtE6WO4r6FXGNa9jSCM+3YD9kO3E3A5xG5LP4TeGVHZAAxxE5pnLVLCNkGAHeWFnHE22o5O1s+43Y+bjcC8HEmg3NmJD6LgQyqHU28qmSIa8OLrixiDeCmOEcHVfUrhgjNSoZSbNc6lUqPcw7bgtGm0pynjHnLYD691NwgmGDPlNiYNmX0uUbAVXO7/MHXlpbAaQ4jkujlCOc+RVKtViru2X9foWFCuKwr6rg/IWEUazIcW5nGqGw2WkjKMuu8hVg+CjTqNqNOVpDi+lq0PcBymGOTzjQ66r66i5ntM8OFZL3+y8CJKXpfxHjeGO7Q5v8AamIQWj6w87G/yuf8Sxho/L8jYnjMNTz3pPeSc0tmJgCZkCRlHb0qqjJ5Qw+Zxk3LQQSSbzztaf8AiETGvFMkvrFjSQQI0G0SBN9+oQ+6088d0qFzYaRJAJZE62kyLjXRd0FKy1f+39GbC4am8O/hU2Nk3Fye/EgiI+z+YpjEi9Pmf62PHvXzqNCk7KO51XBxbd02kTyjOlvTzr6eM0HM+n6XtB9BROCxr3+WNaDFHvgnElT1HSE4QvubjypSXf8ABnV1OQ43PBGL6tL21JRXxueCMX1aXt6Si9HR8JyVNQHFYP3PhOip7aqumyyub4q/A2F6tT29RdIF43fkbbXft+WdtHwC+AvSp9Rv9IlJ18K5sCa1SRdwqBsQZvEcwsNB2u4IcgDcXN/K4t9yT4Xe1zWNFUMuHm5kshxBBbzjNu5C4aSlxWlpcp2sQYdzjJpnUG9Sb2FoFrCeczzJ/D4drBDRAkmL6kydedfEpB4fTc6uXTc5Q67frHhrYGjreRkbQvtUcSHGAHC0yRAOh94sUbRCVlbNdr/kIlYfV/X9bGH3oyFS79/PlPaMv9qMQuWaz+RaKUIXxMJj3tNWm85nZn9xc6OWM5phpgC7XRNtDzIPBmJc75Oyo5zg5lUuJJmpUY8Ng8wGYxp2Lo/+KSu28l+r++5GM+y/Byal7PYGERpGe87+X6AhHCNDWDORkJcCMjdWuabRpBcvmY/CNJrUnEmkBSqCXEmk5zyHBjjdshs62ncjUi9talTqtzEF/c60CXNyOlrtofp0xK14TtdS5X+ntMV+wc9wJf8AWMdnBLxnBBAa0EwDsDR0QiUn0SGQQ4PcXNIzPD3AZS7Pe8CJJ0C+ZwDiWglvdGQK1drabRLpNQkOkE2guvAEOO5M8F0suIrMAd3MQ6nySGNNSTWDXRBuGmJtmPOipSw4ld5L+v0Cdx+qabMrcgJIAa0ASRTuImAA2dthO8pTEcMsYyo7I+aZGdkNDwHGA65yuad4JRMfh3itTrNBfla5jmggHK8tOZskAkFo8iT4W4OfVFdzWw59EUmNcQJ5RcXOImBJG82KmnCm0sb11z530+Q23yHamPd9aAzl0mh2Uuhr2uDiC14BjvXC41HlSzeF3hlGo+m0U6uS7XEmmaoGTM0gZmyQCQR0LdHAPYXlmXJVbLmOc6WVMuWWmDLSIBFoi25TC8Fu7lSpVHNLaeQ8kHlmn3kz3okCRtjYmo0F0tl56Z/X3YXxA+DuEXvcWvewOFSqwtbTdcU5g5i4gEjK6Okc6BgeE6jn02OeC81a1NzcmVuSkXctjvvABkiT32g2P4bg17C767kuqmqQGAG8ckOLjAgQbTc3CjOBGhrml7zNU1geS003kzLCBpzGVbnQz0z7efZe1qFpH0wEtWcGvaTYZXAnYDLIBOg267kxosOrN0Jb0SNOhcEVbkWzb29uy0x+rJNjK5F3U2nblaXDyTHb0W36ApwBndEQIe7ZuylZHcjvdsv3R/8AUumEWuX0/ZLGMMxzR9Y7MbXgNA5IB9MnyxsWK9QOOQEHvS4i+WHS2w2nKexDaynso838Nv6hMtqbmHXmFt4WkY54rZ+iC4VpTpSRTmZfY3M7Y15fkiryOQ43PBGL6tP21JRTjc8EYvq0/b0lF6Wl4TkqamOKjwPherV9tVXSwuc4ph+58L1avtqq6NeU38v+6L8/uddHwioPc7G7S5xBAJILiXwRe1zfoQ6haWw0OabQRRcYvO1sbXfmKae50wAI3z7lkNfa7efVfKvnd6+ZYk2m+QZrOiLDI0GDNw5w6PKmzVfspnyuaPUStZH/AHwL7GzbyqGi77512ADyaJSkm87fUC6FLKN7jEnefcNbIpQTQ/G780LJpsvLufvtOwrOST1ZQOnwdTBDjLnNe97S4yWuqSH5dwMmyxT4NotYGBoyh2YAuc4tcby0ky0zOm870fubN0zfa7/K0GM+7/Lr6FeOfVisgZpUspaWtIJlwIzSbQXTqbC53IgqNAgbNgHqRAdzT6P8qSd3af8ACl9/uAPunM7sKsvP3T6PetSdw7SfcoAd47D/AJUWQzOZ33e0hVytze0/4RC07+wD3qsn4iez3BVlYDGV28dk+9UKbtruwAeRb7iOf8zv8qdwbuB6b+tSn7sgMGjve4eWFh4p3lwO+Xf72TAojcOwLUK8WQWFMlOdJMbA51vItty7Gnm5BHpIsmQpClyy5/MLAWmNGH+UeshaFR33e1w90osKLReQgUv+638xP9q1QdLQdN+2CNVtCwnenrVP63LSKTQuYWE0NB0JYphmgX1t0O1SS7EVdDk+NzwRi+rS9tSVK+NzwRi+rT9vSUXqKXhOOpqVxRj90YTq1fbVV0a5zij8EYTq1fbVV0rhdeb37HOL7v8AB1UdDMINOmTcuOptyRoSN0o6HQ0PWd/UYXwtE7GxXcRvd+Zw9RVii3dPTf1okKQpuwMCk37o7AtKz0rDngRJAnTZPQk0xmipCwawkCbmYgE96YdpuNlbaoLcw057adKFB62C5oqLDqgidR69iFQxQcSACIjXoBtv1GkowO10F0HhXCVqYkiTl0cRrrAJ3amwA3lEwtRzpzDLBIHON+p5/wDCOG0rhcNCqEqypUJbyYEumwBiRlOu4keSbaLZa/ubhPLh0GLTfKY7Fbp25oVw6sJJ+HebZrQL6HW9v+VGYExynF1mCDdpy5JzDbOXf9o7yhUo/wCQXfQdc4AXMDnsrISHyA/evyLwZJZF3HNJmDYEa7U3UpB2vvHqRKMVbME2bUKgCkLJxGWrhUFpapZCKQsOO/G559Ia7+5GQaHfVOkH+Ro9y1gsmJhkalogo1HRfS3W7VvQipocpxueCMX1aXt6SpXxueCMX1aXt6Si9VS8JyVNSuKPwRhOrV9tVXS1Bcrm+KM/ujCdWp7equmralfB33G9NP8A9HRRMIOH1f1/W1p95RkCj39Qc7T2sDf7V55LJm7GEnWwhcXyQWuyjKQSBlgjbEzm9GuibQH4kCo1n3gTO6NARz8r8qIOSfwg7ExGGzsDSTaDIA1boRsF4PkWq1HNFyI3WtIJHRICBisY5ri0MJ5BdOywMDpkb1p9V5mNckg5T30dMa7BKrDKydycgraDQQYuM0HdnMujsRGtAED9bUpWNTlZdhGXS4y31b971bEXD58zs2k8nTSXWMc2VS487jQdwB1vO/ashoGg7LfrQJY0Xkg5oh288oS3dzA9p3lSphZiT97n750+qx5ihxitWHoMudFzb0LIqt2OGzaNth2rNCllblknXXnJPvWfko3nRo2fYMtNxqpSjzY8zbqwGu+NCbxNo1tfmQ/ljL3+0Gf6iSB6io/BtMzJzQTeJIblm0bFo4du1oPp+98Tu1U+HzuGYIcINtGa5gWm+ZrdmnfDsKK3ESQIic2pjvXZbb7kLfcxuH6uthvMknHkgzE8VjHNfkDC7k5pvGj7WG9rBz5juQ34ypeGSIkOAJBhzWm3QXOGvoT7ngXJAG8kAKOeIkkRvm3atFJJeEVu4Kk5xcZ73K0ixBkzIPRE6fa5rrYltYzlMXMd7EZXZY265ZnbzJp2IaATmECJM6SJE9IV1agbBM3IFhNzYTuSTad7AKspVMw1gVCSC83bNSIg6QadjuNkfAUXNBDnZpMzJOwAiTzgnyolCsHTE2O0R0EcxRVUpu1mgSRaEw/WO6rD6Xj3Igah/b6W/wBJ/wDZOHMGGRKO1DW6O1duwO1ePr9iZ6HLcbngjF9Wl7akoq43PBGL6tL21JRetpeE46mpfFH4IwnVqe3qrp64uuX4pPBGE6tX21VdTiNi+NvhXovzRvR5AkGmPrXdRnrqIyXzfWxvZP5Xf+y80uZ0MZVQogYjD5ttsj2kX+0WwbEaZT2qVZsGGcQBJIA36elYdVaNSO3o/wAjtCptHkZCdhFhGtrBDq4JjiSdTF7HQsIsQRrTamsPNhmGq1mtEuMCQL7zYBDOLbIE3JgdJMbdbzpuK3WoNeIcMw5+ZTuLZmL/AO8+u6I4OdxZmDiBybGHCZta7Rf8wUbXOYNIiROswb2jya2WxQbbkiRpbSdY3aDsWoSk4rRDswFas4ZobMAR+IutFtOxZ7s4zlEWBEtM3ykgztubcyZlQuA2hCmugWF6jnw6JnNaALjZciPLf/BGBwzaulwi4s0hs9hzdi2Kjd4vpfVYq4hrZzGIGY66TE2VXbysIqswktIMQb3MRabDU2/5QGYE5Yc7McjmTE99O++0jW4ARG41h0nWNNpIAHTyh2rLccDIaJILJBOWzyADtTjxErJA7FnBAzoJZkMDZBG/n/32IuKwwqNLHaGJ8hB9yIHgkgGSLEDZab7rQk/lzpjIYzlpME2zNaHaaEE32RuunFzk8uQZILSwLQCLmQ1pknRgAb0WCYe0HXeD5QZHpS9N7yRNuU4EAbACAZOwkT5R0peqa5iIH1cnSc8PECdklh/085SacnnILpD9OmGzAib+X9bERBpOPJBB72STFiIERJvqfIjJeY0RCd/Eb1X+un+vIioNY8qn1iP5HH+1aQ1Ew5WqOqytUtV1bI7V4+YpaHLcbfgjF9Wn7akor42/BGL6tP21JUvYUfCcVTUnFJ4IwnVq+2qrqcTsXLcUY/dGE6tX29VdViNAvlb0V6E/fM3paoCErVH1zD+CqP5qR9xTSVxJ+spdZ7e1jnf2rysH9n9joY0EKvWyxbUx0C5JKKsuaDqAYMibwRtHOs4yV8xsVOOPI5PfGNScvKY0Zrfi9HOt4fEFzM0CY2XBOUG2+5jyJiFTnc6uTi1kiUhJtasQeTBh0WtMPib7wztPkLTNQzNuSI70gOkz07P9kUVm6SLzFxeNfWFplQEAjQ6fop8R/wCKQWKpzYHcL7ztsg1KLiZB+0DGugiNLenyIj67cwZPKIJA5hqsHEjc6IaZiQcxgQBefIpTknkh5ATgDPffaLriSAS4kAzbvhfm6IYr4cOLSZ5JkdOnqkeUrJxHID2jUAwTlgHfY3G5U3FXuI5bm67s0E7py+lPFUbv0DI3QwrWAACwLiNsZpkDcL6KVMO1xlzQTEeS9ui5QflTpEtMZ3Ns0mA14aNDoQSZ3DRZpPqkMlovObmlrcuvOT+Ui+ppxnri+orroHbhmARlERGmzX3DsCK1g3Ds3aJZlOpLZcCPtWv9qwI3SNn2di1RY4EE35IB5RsYvydDfas3l/K4/QYj9b1C7oSdfClzjyoBy+gt0kQNDv12XmfIrzI7/OLGe9c0gkET3x/3VJRfMWY2x4MwQYsYMwdoPOo+qBAMydLE7t2guL86DRw+UkhxuZsBpme6P5yJ1sEWpRBIJF2zHNP/AAk8KfYeZluIaYAM5piAfs2PRdEoVQ5ocJggETuKBSwjGxAjKZAkxMRMfrUorKLRlgRlBAubTH+FpeNsrizCoVc3Ydz/AFtcPeiyh4jQdZn9bR71dN/EDCrTNVSjdQtaLtUi+6B6HMcbfgjF9Wl7akor43PBGL6tP29JUva0fCcNTUnFJ4IwnVqe3qrqq4t5VyvFGP3RhOrU9tVXWVhZfP2+N6NRdmbU+QogYy3czuqD0hzf7kyEtjzDQdz6XtGArxtPxJHUw6FiqRcwtaYJi97CRMQQZiUaFmq6GkxMCYGpjYFnBu+QMVGDJzy7vosNAYEkHW97f5Mx3B4l5k8ozAOhylpjt9AVPxwBgCTlmJ25spGmov2Ivyq781sgBO2eSHExrF1vJ1UicixhBbmJI5pcHe5bZRDQALBumzZEGFKzyIjfexMCCdBzwPKl3VKmwfauIAtfQnWLGdslRFSlqx5IZNMSCQJGh2j9SVMo3DYOzRAa1+YTMAuFovZoaT2OMc6jKT8sON4Imd4EE2F0mu4DEK0kMITqQeRlcNQbOE7Bt3e5MCnyQ07gLEt03FpkKHhWjHmbfUA1IHSsms3eNQPKSWgdoI8i06nIjo9ERqgvwDDMjW5uRPfbus5NYbZhmbZiAdA7vi3vSIIBN52WiecKUq4c3MAdDa022ROq01gE85k+VSlTDRAEfreoxRDMXocIteCWgkBpcDoDBIidBcEX9KurjSASGgjKD323PkcLgWF9fQjim23JFrCwsDqBuCI0LoUoaqJNmfPq414zwzMGxECzuSCYgmdRu3CdQziazgAWiZMaE6gxppeBPOjwrUua5IdhSg+pPKFg4QbQWy6+vV/RhYpsrckkxBGYHLBE080QOapHMb7IdAVhaKp0SFYjCdoi52zabdogwh4s8h3Nf8pB9yKg43+G+Puu9RVU/EgegwoqmVFd7MZzXG34IxfVp+2pKKcbngjF9Wl7akovc0fCcFTUvij8EYTq1Pb1V1lXQrkeKTwRhOrV9tVXXu0PQuTaY4oTXZmsOQmlsefq3TsGb8pDvcjgoWP/AIVTbyH/ANJXhKbzXmdb0GFlwkQdO2VVJ8gHeAe0SrWbyYFMpgCAAI0tAG5aKoKJtsZFArVOeBqY6bJK9wLlVKCMSz77fzA+9T5SOc9DXH1BU4y6CughCuULu+5rz/pI/qhW2qfuOH5PiUqEuY7hZUQnOdsaPK6PUCqdn2Bo8rj7grccguGUQGtqbXM/IfjWu5u2v7GgeuVOBdfuK4RaQe4n/wAjuxnwrL8MDq55/wBb2/0kLVKPUQyqKWGDZtBPS5zvWVPkVP8A8bPyhL4Or9+o8wrsQwauaOlwCyMWz77T0EH1IjGACwA6LLU2WkXFdRZgDjG/jPRTqH0hq06vIMMeZ5gP6iEVWCrU48kKxVEHK0HWBPTF1oqK8p3K8MnohnM8bPgfFdWl7akopxsD9z4rq0vbUlF7jZXemjgq+Ivij8EYTq1fb1V15XH8Uh/dGE6tX21VdfKzqK7ZpHRCUqPEgjeIUIWgw7l4FUp4skzsuhSjRqBrQXtMAAnIZMCPvLXcHf8AlcOYCnHpaT6U0KZ3LXcT+itls+0yd1B/6/0TeIn8n3vefKG/0gKzhW73+cqfEnBQPMr+T862Ww7Y9Iv6IWKIh8ip7Wh3TyvWiMw7Ro1o6GgJsYfnWu4jnVrdW2S1+4Y4iwdsVJoUW7lfchuVrcdd6tfX9BxUKKApwMG4dikLaO4Z85/QXFXQVUDDuKcVhbrcUOc38hcUU7kdysUCnAqK0juOgtXL6fonisV7ieZWKHOmIUIW63Rsy5N+ouJICMPzqzhxzooWlrHduyrSH3Fjl1AigP0UviGvDmhjAWmczie9Oy03GqcCkLaOyUI6QXyFifU+dT7vIJZTA2jadZvs/wCOhG7lVvy26mOTs2Tz6Sm4VrZU4LRL5CFm4d+2qTzZW83NzekrHyHWXuMzt0kRN5vG3pTiioDieNLD5OCMZdxkUzczfu1IW3aKkfjb8EYvq0vbUlF0UtDGpqVxSD90YTq1fb1V18LkuKPwRhOrV9vVXXrGXiZrHQyrVBaKkZSisBVCALCipSEARSVAVAgClaoBRAFhWqVhAEVAK1SAKJVSthSUAQBTKrVEoAvKqUBVkJgVCisKFICAKKoVwgCiqKtQhMDj+NzwRi+rS9tSUU42/BGL6tL21JRb0tDGpqVxSeCMJ1avt6q6+VyHFIP3RhOrU9tVXSVOEaYcWl126jK60id17LKS+Jmq0HFcpL5wZMST3ujXHv8AvdBYGRdY+dqViHEyC4Q15kAEmBHMVNmM+golPlzN55rGDyxTMf6iO1CPCzNzjobNOmVziTO4NM7dmtkWYrn0FSVZwhTJIzARPfcnQuBide9J6CDoVl3CLACZsCBmg5b5TZ2hs5vb0osxjgUlK/L2Wvq/ILHvpIjmuCqbwgwkC4m1wdS4tA6Za7sRZgNhQpZuMaQ0iSHXECSREkxuWPnJlpJE6WNwTAI5js6Ciwh1SUpT4QY6IJv+EjUsG0b3tHbuKjMcwgESZ0GUg6NJEHQw4WPPuTsMalUEuMc0kgEmC0GxsXiW67PeCNiGeEmQDJg6GDBjXs29KVgHpUlK/LWw4mRl1tsBiehZbwg06Am4EAay3OI38m/kRZiuOFQpN3CTBrOpGmsFzTHlaRv7QtnHNh7uVyLkReAXCRvu13YnZhcaChKT+cGTlg5oactp5RyjbE6bdoVHhGneZHe6g6O0MagdO5FmFx1ST/n3WSbcewgkSQATodBl39YdqK/FtAbMjNpbbIAHTfsB3IsAwqSYx7LRmk6DKZIgOsOqQf1ClTHjI9zQXFpygaZnTlDROkusiwXHCVUpZuOboTBkN0MF0ubYxpma4TzKmY5hcGgmXBxFiO9MGZ0uHdOV25KwXOa42z+6MX1aXt6Sirjb8EYvq0vb0lFvS0Mqmp87iu4dwtPgvCsqYmhTeG1Ja+tTa4TWqES0ukWIXSVOHODyZOKwhJET3elMdOZeTVEOkm7gpnrH59wEz8qws2/79LZBH2uYdgVM4a4PAEYnCW0+vpWsR97SCR5V5PURwu4+IesTw3weY/acJaY+uo2zHM6OVtN+lQ8M8HHXEYM7f41G5v8Ai5z2leTlEcLuHEPWv/8AQYCSflWEk6/XUbxJvyuc9pWHcO8Hkk/KcHJsT3ajfQfe5h2BeTVEcJdQ4h6y+feD7/tOD2/96jtMnbvWh/1BgPGsJOv8ajsmPtfid+Y715LURwl1DiHrNvDvB4AHynBwDIHdaEA6SBOqv5+4P8ZwepP8ajqdT32tgvJaiOEuocQ9afP3B9v2nB2Mj66jY7xdQ8P8H3/acIZ/+6jfTn/C3sC8lqI4S6hxD1qP+ocANMVhPPUd5P3t5J8pWBw5wff9pwdxB+uo3EFsG+kEjyryaojhLqGM9at4fwAkjFYQE6/XUb7b8reAsHhrg7xjBXifraBmIib7IHYF5NURwl1DiHrT5+4Pv+04O/ffXUeVYi/KvYkeUqhw5wff9qwl5n66jfMQXTyrzAudy8mKI4S6hxD1q7h/AGZxWEM6zWomdNeVfvW9g3KfPvB/jOD2f96heNPtLyUojhLqHEPWbuG+DzricGddatA62O3aAFbeHsANMVhBBkfXUbGIkcqxi1l5LURwl1DiHrP574PiPlODjd3ahGzZPMOwKjw5gczT8rwogkwK1EZnGwceVeJd5XTsXk1RHCXUOIetfn3g+/7Tg73P11G5Os3uqHD2ABkYrBggyD3ajM8rbm/E78x3ryWojhLqHEPR/Gjw9hanBWKZTxNCo8tpw1lam5xitTJhoMmwJ8ipecVFcY4VYiTuz//Z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32" name="AutoShape 4" descr="data:image/jpeg;base64,/9j/4AAQSkZJRgABAQAAAQABAAD/2wCEAAkGBxQTEhUUExQWFBUXFxYXFxcYFxcUFxQYFRcWFhUYFhQYHyggGBolHBcVITEhJSksLi4uFx8zODMsNygtLiwBCgoKDg0OGxAQGywkHCQsLCwsLCwvLCwsLCwsLC8sLCwtLC00LCwsLCwsLCwtLCwsLCwsLCwsLCwsLCwsLC0sLP/AABEIANkA6AMBIgACEQEDEQH/xAAcAAACAwEBAQEAAAAAAAAAAAADBAABAgYIBQf/xABLEAABAwIDAgcLCQcDBAMBAAABAAIRAyEEEjFBUQUHImFxcpETMjVUgZOhsbPB0hQVFyNCUmKS8CQlM6KywtGC4fEGQ1PiNGPTFv/EABoBAAMBAQEBAAAAAAAAAAAAAAABAgMEBgX/xAAzEQACAQIDBgQGAgIDAQAAAAAAAQIDERIhMQQFE0FRYTJxgfAikaGxwdFC4VKSFSNiFP/aAAwDAQACEQMRAD8AZ4uf+g+D8Twbh61bDB9V4eXOz1RMVajRZrwBYDZsXSfRhwV4o3zlb41OKPwRhOrU9tVXYQuaUnd5m6Sscf8ARhwV4o3zlb41Pow4K8Tb5yv8a7CykKcT6jsjj/ow4K8Ub5yt8av6MOCvFG+crfGuvhSEYn1DCjj/AKMeCvE2+crfGrHFhwV4o3zlb4116iMUuoWRyP0X8FeKN85X+NV9F/BXijfOVvjXXqIxPqFkcf8ARhwV4o3zlb41f0YcFeKN85W+NdeqlGJ9Qwo5H6MOCvFG+crfGp9GHBXijfOV/jXXSpmSdS2rDCuhyJ4sOCvE2+crfGq+jDgrxRvnK/xrrTUG8Ku7DesntdNazXzHg7HJ/RhwV4m3zlb41f0YcFeKN85W+NdS/FNGpgc9vWhfODLiRyRLrjkjeb2WL3jQX8/yPh9jm/ow4K8Tb5yt8ah4sOCvFG+cr/Gvuv4bpAOOYHIMzoklo+8WgTHPEK2cLNcWZeUKgLmuElpA/FpusplvOjFXu/k/MOH2PgfRhwV4o3zlf41f0YcFeKN85W+NdKcQeZAr410hrSC47Nw2uI3Wjphcv/O0G7LF79SuCfB+jDgrxRvnK3xq/ow4K8Tb5yv8a+059bbUaOhh9Zeg1HEXdiHDzQHpafWpe/af8U38/wBBwT5f0X8FeJt85W+NV9GPBXijfO1vjX0GVabiG92c8m1nnn+5Ed6ewo9NzmENNwSQ10y7QuDXTrABEzeLrOW/Jco593b8DVFHxxxZcEz/APEb52t/+iv6MOCvE2+crfGukw55SbK+hsG2y2mljeWdiJwUXY/LOMf/AKC4Pw3BuIrUcM1lRgZlcH1XRNWm02c8jQkabVF0fG4f3Ri+rT9tSUX1aTujCasycUfgjCdWp7equvK4rit8D4Poq+2qrpajoBO4E9i8/t+9Xs9d01G/qdNOneKY9nG9U6sBtXxKlBzwHcjlRyXSQGwSI2ZiTcxt2xdKo9gA7zMS8SyjM5ZG0Wg7zey51vapLKKX1ZWBHQu4RpDWo0f6h7yo3hOmSAHAk6QRfo7CvhsqOIgGqDmmRTyiOSctvs36bFN4TDy0FzqhJA5Lzdp1Gmjhv9ayqb0rRV20vT9goI+r3fmQcVwgGNc9wOVoJMAuMDWwuUDDOJBkyQ5wm2gJjTmhEK4pb02lPOXysaKnEC7htvKAaSW0xVsBymGYLCTB0P6IQxwwTVNLLDgWC7mgnOCQWjbABnoOqQw/AYbkOc/VuIbYfwSSW0T+EHKZ/CmXcHnuzqoeBmFMEZASO5lxBa4mxOY7DsWk9vza4j076+nqTgfQmC4bdWkU8kgw5pfDqdyCKjMsg22SNb7Us/hit3BtaGAOdTEQ95AfUFN2hEkSI36QmKQpteXGqHOY1wklpLGkgkOIuQMo77d0lYZgqQptolzi1ziWySCXNd3XvmgRcZv9lEtpzzu1ddXlz1DCDxnCNRvciSYeaoMUnZ+Q17mkMJP3dNvMsnFV3NoVKZa4up5n0xGSpZphjzdpu6JMWAO9Hd3GSTmJpOLpJeSHEAak35LgBsgxvWcTWpUWhxpAZXviAzkOLXPcdYEgHTfdZ472ShnnyWd7/tD9RjgnFCowuBceW4Q8EObBu0g6QbeTbqkaFUZKtJziagq1MrXElxBdmpRJktgtE6WO4r6FXGNa9jSCM+3YD9kO3E3A5xG5LP4TeGVHZAAxxE5pnLVLCNkGAHeWFnHE22o5O1s+43Y+bjcC8HEmg3NmJD6LgQyqHU28qmSIa8OLrixiDeCmOEcHVfUrhgjNSoZSbNc6lUqPcw7bgtGm0pynjHnLYD691NwgmGDPlNiYNmX0uUbAVXO7/MHXlpbAaQ4jkujlCOc+RVKtViru2X9foWFCuKwr6rg/IWEUazIcW5nGqGw2WkjKMuu8hVg+CjTqNqNOVpDi+lq0PcBymGOTzjQ66r66i5ntM8OFZL3+y8CJKXpfxHjeGO7Q5v8AamIQWj6w87G/yuf8Sxho/L8jYnjMNTz3pPeSc0tmJgCZkCRlHb0qqjJ5Qw+Zxk3LQQSSbzztaf8AiETGvFMkvrFjSQQI0G0SBN9+oQ+6088d0qFzYaRJAJZE62kyLjXRd0FKy1f+39GbC4am8O/hU2Nk3Fye/EgiI+z+YpjEi9Pmf62PHvXzqNCk7KO51XBxbd02kTyjOlvTzr6eM0HM+n6XtB9BROCxr3+WNaDFHvgnElT1HSE4QvubjypSXf8ABnV1OQ43PBGL6tL21JRXxueCMX1aXt6Si9HR8JyVNQHFYP3PhOip7aqumyyub4q/A2F6tT29RdIF43fkbbXft+WdtHwC+AvSp9Rv9IlJ18K5sCa1SRdwqBsQZvEcwsNB2u4IcgDcXN/K4t9yT4Xe1zWNFUMuHm5kshxBBbzjNu5C4aSlxWlpcp2sQYdzjJpnUG9Sb2FoFrCeczzJ/D4drBDRAkmL6kydedfEpB4fTc6uXTc5Q67frHhrYGjreRkbQvtUcSHGAHC0yRAOh94sUbRCVlbNdr/kIlYfV/X9bGH3oyFS79/PlPaMv9qMQuWaz+RaKUIXxMJj3tNWm85nZn9xc6OWM5phpgC7XRNtDzIPBmJc75Oyo5zg5lUuJJmpUY8Ng8wGYxp2Lo/+KSu28l+r++5GM+y/Byal7PYGERpGe87+X6AhHCNDWDORkJcCMjdWuabRpBcvmY/CNJrUnEmkBSqCXEmk5zyHBjjdshs62ncjUi9talTqtzEF/c60CXNyOlrtofp0xK14TtdS5X+ntMV+wc9wJf8AWMdnBLxnBBAa0EwDsDR0QiUn0SGQQ4PcXNIzPD3AZS7Pe8CJJ0C+ZwDiWglvdGQK1drabRLpNQkOkE2guvAEOO5M8F0suIrMAd3MQ6nySGNNSTWDXRBuGmJtmPOipSw4ld5L+v0Cdx+qabMrcgJIAa0ASRTuImAA2dthO8pTEcMsYyo7I+aZGdkNDwHGA65yuad4JRMfh3itTrNBfla5jmggHK8tOZskAkFo8iT4W4OfVFdzWw59EUmNcQJ5RcXOImBJG82KmnCm0sb11z530+Q23yHamPd9aAzl0mh2Uuhr2uDiC14BjvXC41HlSzeF3hlGo+m0U6uS7XEmmaoGTM0gZmyQCQR0LdHAPYXlmXJVbLmOc6WVMuWWmDLSIBFoi25TC8Fu7lSpVHNLaeQ8kHlmn3kz3okCRtjYmo0F0tl56Z/X3YXxA+DuEXvcWvewOFSqwtbTdcU5g5i4gEjK6Okc6BgeE6jn02OeC81a1NzcmVuSkXctjvvABkiT32g2P4bg17C767kuqmqQGAG8ckOLjAgQbTc3CjOBGhrml7zNU1geS003kzLCBpzGVbnQz0z7efZe1qFpH0wEtWcGvaTYZXAnYDLIBOg267kxosOrN0Jb0SNOhcEVbkWzb29uy0x+rJNjK5F3U2nblaXDyTHb0W36ApwBndEQIe7ZuylZHcjvdsv3R/8AUumEWuX0/ZLGMMxzR9Y7MbXgNA5IB9MnyxsWK9QOOQEHvS4i+WHS2w2nKexDaynso838Nv6hMtqbmHXmFt4WkY54rZ+iC4VpTpSRTmZfY3M7Y15fkiryOQ43PBGL6tP21JRTjc8EYvq0/b0lF6Wl4TkqamOKjwPherV9tVXSwuc4ph+58L1avtqq6NeU38v+6L8/uddHwioPc7G7S5xBAJILiXwRe1zfoQ6haWw0OabQRRcYvO1sbXfmKae50wAI3z7lkNfa7efVfKvnd6+ZYk2m+QZrOiLDI0GDNw5w6PKmzVfspnyuaPUStZH/AHwL7GzbyqGi77512ADyaJSkm87fUC6FLKN7jEnefcNbIpQTQ/G780LJpsvLufvtOwrOST1ZQOnwdTBDjLnNe97S4yWuqSH5dwMmyxT4NotYGBoyh2YAuc4tcby0ky0zOm870fubN0zfa7/K0GM+7/Lr6FeOfVisgZpUspaWtIJlwIzSbQXTqbC53IgqNAgbNgHqRAdzT6P8qSd3af8ACl9/uAPunM7sKsvP3T6PetSdw7SfcoAd47D/AJUWQzOZ33e0hVytze0/4RC07+wD3qsn4iez3BVlYDGV28dk+9UKbtruwAeRb7iOf8zv8qdwbuB6b+tSn7sgMGjve4eWFh4p3lwO+Xf72TAojcOwLUK8WQWFMlOdJMbA51vItty7Gnm5BHpIsmQpClyy5/MLAWmNGH+UeshaFR33e1w90osKLReQgUv+638xP9q1QdLQdN+2CNVtCwnenrVP63LSKTQuYWE0NB0JYphmgX1t0O1SS7EVdDk+NzwRi+rS9tSVK+NzwRi+rT9vSUXqKXhOOpqVxRj90YTq1fbVV0a5zij8EYTq1fbVV0rhdeb37HOL7v8AB1UdDMINOmTcuOptyRoSN0o6HQ0PWd/UYXwtE7GxXcRvd+Zw9RVii3dPTf1okKQpuwMCk37o7AtKz0rDngRJAnTZPQk0xmipCwawkCbmYgE96YdpuNlbaoLcw057adKFB62C5oqLDqgidR69iFQxQcSACIjXoBtv1GkowO10F0HhXCVqYkiTl0cRrrAJ3amwA3lEwtRzpzDLBIHON+p5/wDCOG0rhcNCqEqypUJbyYEumwBiRlOu4keSbaLZa/ubhPLh0GLTfKY7Fbp25oVw6sJJ+HebZrQL6HW9v+VGYExynF1mCDdpy5JzDbOXf9o7yhUo/wCQXfQdc4AXMDnsrISHyA/evyLwZJZF3HNJmDYEa7U3UpB2vvHqRKMVbME2bUKgCkLJxGWrhUFpapZCKQsOO/G559Ia7+5GQaHfVOkH+Ro9y1gsmJhkalogo1HRfS3W7VvQipocpxueCMX1aXt6SpXxueCMX1aXt6Si9VS8JyVNSuKPwRhOrV9tVXS1Bcrm+KM/ujCdWp7equmralfB33G9NP8A9HRRMIOH1f1/W1p95RkCj39Qc7T2sDf7V55LJm7GEnWwhcXyQWuyjKQSBlgjbEzm9GuibQH4kCo1n3gTO6NARz8r8qIOSfwg7ExGGzsDSTaDIA1boRsF4PkWq1HNFyI3WtIJHRICBisY5ri0MJ5BdOywMDpkb1p9V5mNckg5T30dMa7BKrDKydycgraDQQYuM0HdnMujsRGtAED9bUpWNTlZdhGXS4y31b971bEXD58zs2k8nTSXWMc2VS487jQdwB1vO/ashoGg7LfrQJY0Xkg5oh288oS3dzA9p3lSphZiT97n750+qx5ihxitWHoMudFzb0LIqt2OGzaNth2rNCllblknXXnJPvWfko3nRo2fYMtNxqpSjzY8zbqwGu+NCbxNo1tfmQ/ljL3+0Gf6iSB6io/BtMzJzQTeJIblm0bFo4du1oPp+98Tu1U+HzuGYIcINtGa5gWm+ZrdmnfDsKK3ESQIic2pjvXZbb7kLfcxuH6uthvMknHkgzE8VjHNfkDC7k5pvGj7WG9rBz5juQ34ypeGSIkOAJBhzWm3QXOGvoT7ngXJAG8kAKOeIkkRvm3atFJJeEVu4Kk5xcZ73K0ixBkzIPRE6fa5rrYltYzlMXMd7EZXZY265ZnbzJp2IaATmECJM6SJE9IV1agbBM3IFhNzYTuSTad7AKspVMw1gVCSC83bNSIg6QadjuNkfAUXNBDnZpMzJOwAiTzgnyolCsHTE2O0R0EcxRVUpu1mgSRaEw/WO6rD6Xj3Igah/b6W/wBJ/wDZOHMGGRKO1DW6O1duwO1ePr9iZ6HLcbngjF9Wl7akoq43PBGL6tL21JRetpeE46mpfFH4IwnVqe3qrp64uuX4pPBGE6tX21VdTiNi+NvhXovzRvR5AkGmPrXdRnrqIyXzfWxvZP5Xf+y80uZ0MZVQogYjD5ttsj2kX+0WwbEaZT2qVZsGGcQBJIA36elYdVaNSO3o/wAjtCptHkZCdhFhGtrBDq4JjiSdTF7HQsIsQRrTamsPNhmGq1mtEuMCQL7zYBDOLbIE3JgdJMbdbzpuK3WoNeIcMw5+ZTuLZmL/AO8+u6I4OdxZmDiBybGHCZta7Rf8wUbXOYNIiROswb2jya2WxQbbkiRpbSdY3aDsWoSk4rRDswFas4ZobMAR+IutFtOxZ7s4zlEWBEtM3ykgztubcyZlQuA2hCmugWF6jnw6JnNaALjZciPLf/BGBwzaulwi4s0hs9hzdi2Kjd4vpfVYq4hrZzGIGY66TE2VXbysIqswktIMQb3MRabDU2/5QGYE5Yc7McjmTE99O++0jW4ARG41h0nWNNpIAHTyh2rLccDIaJILJBOWzyADtTjxErJA7FnBAzoJZkMDZBG/n/32IuKwwqNLHaGJ8hB9yIHgkgGSLEDZab7rQk/lzpjIYzlpME2zNaHaaEE32RuunFzk8uQZILSwLQCLmQ1pknRgAb0WCYe0HXeD5QZHpS9N7yRNuU4EAbACAZOwkT5R0peqa5iIH1cnSc8PECdklh/085SacnnILpD9OmGzAib+X9bERBpOPJBB72STFiIERJvqfIjJeY0RCd/Eb1X+un+vIioNY8qn1iP5HH+1aQ1Ew5WqOqytUtV1bI7V4+YpaHLcbfgjF9Wn7akor42/BGL6tP21JUvYUfCcVTUnFJ4IwnVq+2qrqcTsXLcUY/dGE6tX29VdViNAvlb0V6E/fM3paoCErVH1zD+CqP5qR9xTSVxJ+spdZ7e1jnf2rysH9n9joY0EKvWyxbUx0C5JKKsuaDqAYMibwRtHOs4yV8xsVOOPI5PfGNScvKY0Zrfi9HOt4fEFzM0CY2XBOUG2+5jyJiFTnc6uTi1kiUhJtasQeTBh0WtMPib7wztPkLTNQzNuSI70gOkz07P9kUVm6SLzFxeNfWFplQEAjQ6fop8R/wCKQWKpzYHcL7ztsg1KLiZB+0DGugiNLenyIj67cwZPKIJA5hqsHEjc6IaZiQcxgQBefIpTknkh5ATgDPffaLriSAS4kAzbvhfm6IYr4cOLSZ5JkdOnqkeUrJxHID2jUAwTlgHfY3G5U3FXuI5bm67s0E7py+lPFUbv0DI3QwrWAACwLiNsZpkDcL6KVMO1xlzQTEeS9ui5QflTpEtMZ3Ns0mA14aNDoQSZ3DRZpPqkMlovObmlrcuvOT+Ui+ppxnri+orroHbhmARlERGmzX3DsCK1g3Ds3aJZlOpLZcCPtWv9qwI3SNn2di1RY4EE35IB5RsYvydDfas3l/K4/QYj9b1C7oSdfClzjyoBy+gt0kQNDv12XmfIrzI7/OLGe9c0gkET3x/3VJRfMWY2x4MwQYsYMwdoPOo+qBAMydLE7t2guL86DRw+UkhxuZsBpme6P5yJ1sEWpRBIJF2zHNP/AAk8KfYeZluIaYAM5piAfs2PRdEoVQ5ocJggETuKBSwjGxAjKZAkxMRMfrUorKLRlgRlBAubTH+FpeNsrizCoVc3Ydz/AFtcPeiyh4jQdZn9bR71dN/EDCrTNVSjdQtaLtUi+6B6HMcbfgjF9Wl7akor43PBGL6tP29JUva0fCcNTUnFJ4IwnVqe3qrqq4t5VyvFGP3RhOrU9tVXWVhZfP2+N6NRdmbU+QogYy3czuqD0hzf7kyEtjzDQdz6XtGArxtPxJHUw6FiqRcwtaYJi97CRMQQZiUaFmq6GkxMCYGpjYFnBu+QMVGDJzy7vosNAYEkHW97f5Mx3B4l5k8ozAOhylpjt9AVPxwBgCTlmJ25spGmov2Ivyq781sgBO2eSHExrF1vJ1UicixhBbmJI5pcHe5bZRDQALBumzZEGFKzyIjfexMCCdBzwPKl3VKmwfauIAtfQnWLGdslRFSlqx5IZNMSCQJGh2j9SVMo3DYOzRAa1+YTMAuFovZoaT2OMc6jKT8sON4Imd4EE2F0mu4DEK0kMITqQeRlcNQbOE7Bt3e5MCnyQ07gLEt03FpkKHhWjHmbfUA1IHSsms3eNQPKSWgdoI8i06nIjo9ERqgvwDDMjW5uRPfbus5NYbZhmbZiAdA7vi3vSIIBN52WiecKUq4c3MAdDa022ROq01gE85k+VSlTDRAEfreoxRDMXocIteCWgkBpcDoDBIidBcEX9KurjSASGgjKD323PkcLgWF9fQjim23JFrCwsDqBuCI0LoUoaqJNmfPq414zwzMGxECzuSCYgmdRu3CdQziazgAWiZMaE6gxppeBPOjwrUua5IdhSg+pPKFg4QbQWy6+vV/RhYpsrckkxBGYHLBE080QOapHMb7IdAVhaKp0SFYjCdoi52zabdogwh4s8h3Nf8pB9yKg43+G+Puu9RVU/EgegwoqmVFd7MZzXG34IxfVp+2pKKcbngjF9Wl7akovc0fCcFTUvij8EYTq1Pb1V1lXQrkeKTwRhOrV9tVXXu0PQuTaY4oTXZmsOQmlsefq3TsGb8pDvcjgoWP/AIVTbyH/ANJXhKbzXmdb0GFlwkQdO2VVJ8gHeAe0SrWbyYFMpgCAAI0tAG5aKoKJtsZFArVOeBqY6bJK9wLlVKCMSz77fzA+9T5SOc9DXH1BU4y6CughCuULu+5rz/pI/qhW2qfuOH5PiUqEuY7hZUQnOdsaPK6PUCqdn2Bo8rj7grccguGUQGtqbXM/IfjWu5u2v7GgeuVOBdfuK4RaQe4n/wAjuxnwrL8MDq55/wBb2/0kLVKPUQyqKWGDZtBPS5zvWVPkVP8A8bPyhL4Or9+o8wrsQwauaOlwCyMWz77T0EH1IjGACwA6LLU2WkXFdRZgDjG/jPRTqH0hq06vIMMeZ5gP6iEVWCrU48kKxVEHK0HWBPTF1oqK8p3K8MnohnM8bPgfFdWl7akopxsD9z4rq0vbUlF7jZXemjgq+Ivij8EYTq1fb1V15XH8Uh/dGE6tX21VdfKzqK7ZpHRCUqPEgjeIUIWgw7l4FUp4skzsuhSjRqBrQXtMAAnIZMCPvLXcHf8AlcOYCnHpaT6U0KZ3LXcT+itls+0yd1B/6/0TeIn8n3vefKG/0gKzhW73+cqfEnBQPMr+T862Ww7Y9Iv6IWKIh8ip7Wh3TyvWiMw7Ro1o6GgJsYfnWu4jnVrdW2S1+4Y4iwdsVJoUW7lfchuVrcdd6tfX9BxUKKApwMG4dikLaO4Z85/QXFXQVUDDuKcVhbrcUOc38hcUU7kdysUCnAqK0juOgtXL6fonisV7ieZWKHOmIUIW63Rsy5N+ouJICMPzqzhxzooWlrHduyrSH3Fjl1AigP0UviGvDmhjAWmczie9Oy03GqcCkLaOyUI6QXyFifU+dT7vIJZTA2jadZvs/wCOhG7lVvy26mOTs2Tz6Sm4VrZU4LRL5CFm4d+2qTzZW83NzekrHyHWXuMzt0kRN5vG3pTiioDieNLD5OCMZdxkUzczfu1IW3aKkfjb8EYvq0vbUlF0UtDGpqVxSD90YTq1fb1V18LkuKPwRhOrV9vVXXrGXiZrHQyrVBaKkZSisBVCALCipSEARSVAVAgClaoBRAFhWqVhAEVAK1SAKJVSthSUAQBTKrVEoAvKqUBVkJgVCisKFICAKKoVwgCiqKtQhMDj+NzwRi+rS9tSUU42/BGL6tL21JRb0tDGpqVxSeCMJ1avt6q6+VyHFIP3RhOrU9tVXSVOEaYcWl126jK60id17LKS+Jmq0HFcpL5wZMST3ujXHv8AvdBYGRdY+dqViHEyC4Q15kAEmBHMVNmM+golPlzN55rGDyxTMf6iO1CPCzNzjobNOmVziTO4NM7dmtkWYrn0FSVZwhTJIzARPfcnQuBide9J6CDoVl3CLACZsCBmg5b5TZ2hs5vb0osxjgUlK/L2Wvq/ILHvpIjmuCqbwgwkC4m1wdS4tA6Za7sRZgNhQpZuMaQ0iSHXECSREkxuWPnJlpJE6WNwTAI5js6Ciwh1SUpT4QY6IJv+EjUsG0b3tHbuKjMcwgESZ0GUg6NJEHQw4WPPuTsMalUEuMc0kgEmC0GxsXiW67PeCNiGeEmQDJg6GDBjXs29KVgHpUlK/LWw4mRl1tsBiehZbwg06Am4EAay3OI38m/kRZiuOFQpN3CTBrOpGmsFzTHlaRv7QtnHNh7uVyLkReAXCRvu13YnZhcaChKT+cGTlg5oactp5RyjbE6bdoVHhGneZHe6g6O0MagdO5FmFx1ST/n3WSbcewgkSQATodBl39YdqK/FtAbMjNpbbIAHTfsB3IsAwqSYx7LRmk6DKZIgOsOqQf1ClTHjI9zQXFpygaZnTlDROkusiwXHCVUpZuOboTBkN0MF0ubYxpma4TzKmY5hcGgmXBxFiO9MGZ0uHdOV25KwXOa42z+6MX1aXt6Sirjb8EYvq0vb0lFvS0Mqmp87iu4dwtPgvCsqYmhTeG1Ja+tTa4TWqES0ukWIXSVOHODyZOKwhJET3elMdOZeTVEOkm7gpnrH59wEz8qws2/79LZBH2uYdgVM4a4PAEYnCW0+vpWsR97SCR5V5PURwu4+IesTw3weY/acJaY+uo2zHM6OVtN+lQ8M8HHXEYM7f41G5v8Ai5z2leTlEcLuHEPWv/8AQYCSflWEk6/XUbxJvyuc9pWHcO8Hkk/KcHJsT3ajfQfe5h2BeTVEcJdQ4h6y+feD7/tOD2/96jtMnbvWh/1BgPGsJOv8ajsmPtfid+Y715LURwl1DiHrNvDvB4AHynBwDIHdaEA6SBOqv5+4P8ZwepP8ajqdT32tgvJaiOEuocQ9afP3B9v2nB2Mj66jY7xdQ8P8H3/acIZ/+6jfTn/C3sC8lqI4S6hxD1qP+ocANMVhPPUd5P3t5J8pWBw5wff9pwdxB+uo3EFsG+kEjyryaojhLqGM9at4fwAkjFYQE6/XUb7b8reAsHhrg7xjBXifraBmIib7IHYF5NURwl1DiHrT5+4Pv+04O/ffXUeVYi/KvYkeUqhw5wff9qwl5n66jfMQXTyrzAudy8mKI4S6hxD1q7h/AGZxWEM6zWomdNeVfvW9g3KfPvB/jOD2f96heNPtLyUojhLqHEPWbuG+DzricGddatA62O3aAFbeHsANMVhBBkfXUbGIkcqxi1l5LURwl1DiHrP574PiPlODjd3ahGzZPMOwKjw5gczT8rwogkwK1EZnGwceVeJd5XTsXk1RHCXUOIetfn3g+/7Tg73P11G5Os3uqHD2ABkYrBggyD3ajM8rbm/E78x3ryWojhLqHEPR/Gjw9hanBWKZTxNCo8tpw1lam5xitTJhoMmwJ8ipecVFcY4VYiTuz//Z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34" name="AutoShape 6" descr="data:image/jpeg;base64,/9j/4AAQSkZJRgABAQAAAQABAAD/2wCEAAkGBxQTEhUUExQWFBUXFxYXFxcYFxcUFxQYFRcWFhUYFhQYHyggGBolHBcVITEhJSksLi4uFx8zODMsNygtLiwBCgoKDg0OGxAQGywkHCQsLCwsLCwvLCwsLCwsLC8sLCwtLC00LCwsLCwsLCwtLCwsLCwsLCwsLCwsLCwsLC0sLP/AABEIANkA6AMBIgACEQEDEQH/xAAcAAACAwEBAQEAAAAAAAAAAAADBAABAgYIBQf/xABLEAABAwIDAgcLCQcDBAMBAAABAAIRAyEEEjFBUQUHImFxcpETMjVUgZOhsbPB0hQVFyNCUmKS8CQlM6KywtGC4fEGQ1PiNGPTFv/EABoBAAMBAQEBAAAAAAAAAAAAAAABAgMEBgX/xAAzEQACAQIDBgQGAgIDAQAAAAAAAQIDERIhMQQFE0FRYTJxgfAikaGxwdFC4VKSFSNiFP/aAAwDAQACEQMRAD8AZ4uf+g+D8Twbh61bDB9V4eXOz1RMVajRZrwBYDZsXSfRhwV4o3zlb41OKPwRhOrU9tVXYQuaUnd5m6Sscf8ARhwV4o3zlb41Pow4K8Tb5yv8a7CykKcT6jsjj/ow4K8Ub5yt8av6MOCvFG+crfGuvhSEYn1DCjj/AKMeCvE2+crfGrHFhwV4o3zlb4116iMUuoWRyP0X8FeKN85X+NV9F/BXijfOVvjXXqIxPqFkcf8ARhwV4o3zlb41f0YcFeKN85W+NdeqlGJ9Qwo5H6MOCvFG+crfGp9GHBXijfOV/jXXSpmSdS2rDCuhyJ4sOCvE2+crfGq+jDgrxRvnK/xrrTUG8Ku7DesntdNazXzHg7HJ/RhwV4m3zlb41f0YcFeKN85W+NdS/FNGpgc9vWhfODLiRyRLrjkjeb2WL3jQX8/yPh9jm/ow4K8Tb5yt8ah4sOCvFG+cr/Gvuv4bpAOOYHIMzoklo+8WgTHPEK2cLNcWZeUKgLmuElpA/FpusplvOjFXu/k/MOH2PgfRhwV4o3zlf41f0YcFeKN85W+NdKcQeZAr410hrSC47Nw2uI3Wjphcv/O0G7LF79SuCfB+jDgrxRvnK3xq/ow4K8Tb5yv8a+059bbUaOhh9Zeg1HEXdiHDzQHpafWpe/af8U38/wBBwT5f0X8FeJt85W+NV9GPBXijfO1vjX0GVabiG92c8m1nnn+5Ed6ewo9NzmENNwSQ10y7QuDXTrABEzeLrOW/Jco593b8DVFHxxxZcEz/APEb52t/+iv6MOCvE2+crfGukw55SbK+hsG2y2mljeWdiJwUXY/LOMf/AKC4Pw3BuIrUcM1lRgZlcH1XRNWm02c8jQkabVF0fG4f3Ri+rT9tSUX1aTujCasycUfgjCdWp7equvK4rit8D4Poq+2qrpajoBO4E9i8/t+9Xs9d01G/qdNOneKY9nG9U6sBtXxKlBzwHcjlRyXSQGwSI2ZiTcxt2xdKo9gA7zMS8SyjM5ZG0Wg7zey51vapLKKX1ZWBHQu4RpDWo0f6h7yo3hOmSAHAk6QRfo7CvhsqOIgGqDmmRTyiOSctvs36bFN4TDy0FzqhJA5Lzdp1Gmjhv9ayqb0rRV20vT9goI+r3fmQcVwgGNc9wOVoJMAuMDWwuUDDOJBkyQ5wm2gJjTmhEK4pb02lPOXysaKnEC7htvKAaSW0xVsBymGYLCTB0P6IQxwwTVNLLDgWC7mgnOCQWjbABnoOqQw/AYbkOc/VuIbYfwSSW0T+EHKZ/CmXcHnuzqoeBmFMEZASO5lxBa4mxOY7DsWk9vza4j076+nqTgfQmC4bdWkU8kgw5pfDqdyCKjMsg22SNb7Us/hit3BtaGAOdTEQ95AfUFN2hEkSI36QmKQpteXGqHOY1wklpLGkgkOIuQMo77d0lYZgqQptolzi1ziWySCXNd3XvmgRcZv9lEtpzzu1ddXlz1DCDxnCNRvciSYeaoMUnZ+Q17mkMJP3dNvMsnFV3NoVKZa4up5n0xGSpZphjzdpu6JMWAO9Hd3GSTmJpOLpJeSHEAak35LgBsgxvWcTWpUWhxpAZXviAzkOLXPcdYEgHTfdZ472ShnnyWd7/tD9RjgnFCowuBceW4Q8EObBu0g6QbeTbqkaFUZKtJziagq1MrXElxBdmpRJktgtE6WO4r6FXGNa9jSCM+3YD9kO3E3A5xG5LP4TeGVHZAAxxE5pnLVLCNkGAHeWFnHE22o5O1s+43Y+bjcC8HEmg3NmJD6LgQyqHU28qmSIa8OLrixiDeCmOEcHVfUrhgjNSoZSbNc6lUqPcw7bgtGm0pynjHnLYD691NwgmGDPlNiYNmX0uUbAVXO7/MHXlpbAaQ4jkujlCOc+RVKtViru2X9foWFCuKwr6rg/IWEUazIcW5nGqGw2WkjKMuu8hVg+CjTqNqNOVpDi+lq0PcBymGOTzjQ66r66i5ntM8OFZL3+y8CJKXpfxHjeGO7Q5v8AamIQWj6w87G/yuf8Sxho/L8jYnjMNTz3pPeSc0tmJgCZkCRlHb0qqjJ5Qw+Zxk3LQQSSbzztaf8AiETGvFMkvrFjSQQI0G0SBN9+oQ+6088d0qFzYaRJAJZE62kyLjXRd0FKy1f+39GbC4am8O/hU2Nk3Fye/EgiI+z+YpjEi9Pmf62PHvXzqNCk7KO51XBxbd02kTyjOlvTzr6eM0HM+n6XtB9BROCxr3+WNaDFHvgnElT1HSE4QvubjypSXf8ABnV1OQ43PBGL6tL21JRXxueCMX1aXt6Si9HR8JyVNQHFYP3PhOip7aqumyyub4q/A2F6tT29RdIF43fkbbXft+WdtHwC+AvSp9Rv9IlJ18K5sCa1SRdwqBsQZvEcwsNB2u4IcgDcXN/K4t9yT4Xe1zWNFUMuHm5kshxBBbzjNu5C4aSlxWlpcp2sQYdzjJpnUG9Sb2FoFrCeczzJ/D4drBDRAkmL6kydedfEpB4fTc6uXTc5Q67frHhrYGjreRkbQvtUcSHGAHC0yRAOh94sUbRCVlbNdr/kIlYfV/X9bGH3oyFS79/PlPaMv9qMQuWaz+RaKUIXxMJj3tNWm85nZn9xc6OWM5phpgC7XRNtDzIPBmJc75Oyo5zg5lUuJJmpUY8Ng8wGYxp2Lo/+KSu28l+r++5GM+y/Byal7PYGERpGe87+X6AhHCNDWDORkJcCMjdWuabRpBcvmY/CNJrUnEmkBSqCXEmk5zyHBjjdshs62ncjUi9talTqtzEF/c60CXNyOlrtofp0xK14TtdS5X+ntMV+wc9wJf8AWMdnBLxnBBAa0EwDsDR0QiUn0SGQQ4PcXNIzPD3AZS7Pe8CJJ0C+ZwDiWglvdGQK1drabRLpNQkOkE2guvAEOO5M8F0suIrMAd3MQ6nySGNNSTWDXRBuGmJtmPOipSw4ld5L+v0Cdx+qabMrcgJIAa0ASRTuImAA2dthO8pTEcMsYyo7I+aZGdkNDwHGA65yuad4JRMfh3itTrNBfla5jmggHK8tOZskAkFo8iT4W4OfVFdzWw59EUmNcQJ5RcXOImBJG82KmnCm0sb11z530+Q23yHamPd9aAzl0mh2Uuhr2uDiC14BjvXC41HlSzeF3hlGo+m0U6uS7XEmmaoGTM0gZmyQCQR0LdHAPYXlmXJVbLmOc6WVMuWWmDLSIBFoi25TC8Fu7lSpVHNLaeQ8kHlmn3kz3okCRtjYmo0F0tl56Z/X3YXxA+DuEXvcWvewOFSqwtbTdcU5g5i4gEjK6Okc6BgeE6jn02OeC81a1NzcmVuSkXctjvvABkiT32g2P4bg17C767kuqmqQGAG8ckOLjAgQbTc3CjOBGhrml7zNU1geS003kzLCBpzGVbnQz0z7efZe1qFpH0wEtWcGvaTYZXAnYDLIBOg267kxosOrN0Jb0SNOhcEVbkWzb29uy0x+rJNjK5F3U2nblaXDyTHb0W36ApwBndEQIe7ZuylZHcjvdsv3R/8AUumEWuX0/ZLGMMxzR9Y7MbXgNA5IB9MnyxsWK9QOOQEHvS4i+WHS2w2nKexDaynso838Nv6hMtqbmHXmFt4WkY54rZ+iC4VpTpSRTmZfY3M7Y15fkiryOQ43PBGL6tP21JRTjc8EYvq0/b0lF6Wl4TkqamOKjwPherV9tVXSwuc4ph+58L1avtqq6NeU38v+6L8/uddHwioPc7G7S5xBAJILiXwRe1zfoQ6haWw0OabQRRcYvO1sbXfmKae50wAI3z7lkNfa7efVfKvnd6+ZYk2m+QZrOiLDI0GDNw5w6PKmzVfspnyuaPUStZH/AHwL7GzbyqGi77512ADyaJSkm87fUC6FLKN7jEnefcNbIpQTQ/G780LJpsvLufvtOwrOST1ZQOnwdTBDjLnNe97S4yWuqSH5dwMmyxT4NotYGBoyh2YAuc4tcby0ky0zOm870fubN0zfa7/K0GM+7/Lr6FeOfVisgZpUspaWtIJlwIzSbQXTqbC53IgqNAgbNgHqRAdzT6P8qSd3af8ACl9/uAPunM7sKsvP3T6PetSdw7SfcoAd47D/AJUWQzOZ33e0hVytze0/4RC07+wD3qsn4iez3BVlYDGV28dk+9UKbtruwAeRb7iOf8zv8qdwbuB6b+tSn7sgMGjve4eWFh4p3lwO+Xf72TAojcOwLUK8WQWFMlOdJMbA51vItty7Gnm5BHpIsmQpClyy5/MLAWmNGH+UeshaFR33e1w90osKLReQgUv+638xP9q1QdLQdN+2CNVtCwnenrVP63LSKTQuYWE0NB0JYphmgX1t0O1SS7EVdDk+NzwRi+rS9tSVK+NzwRi+rT9vSUXqKXhOOpqVxRj90YTq1fbVV0a5zij8EYTq1fbVV0rhdeb37HOL7v8AB1UdDMINOmTcuOptyRoSN0o6HQ0PWd/UYXwtE7GxXcRvd+Zw9RVii3dPTf1okKQpuwMCk37o7AtKz0rDngRJAnTZPQk0xmipCwawkCbmYgE96YdpuNlbaoLcw057adKFB62C5oqLDqgidR69iFQxQcSACIjXoBtv1GkowO10F0HhXCVqYkiTl0cRrrAJ3amwA3lEwtRzpzDLBIHON+p5/wDCOG0rhcNCqEqypUJbyYEumwBiRlOu4keSbaLZa/ubhPLh0GLTfKY7Fbp25oVw6sJJ+HebZrQL6HW9v+VGYExynF1mCDdpy5JzDbOXf9o7yhUo/wCQXfQdc4AXMDnsrISHyA/evyLwZJZF3HNJmDYEa7U3UpB2vvHqRKMVbME2bUKgCkLJxGWrhUFpapZCKQsOO/G559Ia7+5GQaHfVOkH+Ro9y1gsmJhkalogo1HRfS3W7VvQipocpxueCMX1aXt6SpXxueCMX1aXt6Si9VS8JyVNSuKPwRhOrV9tVXS1Bcrm+KM/ujCdWp7equmralfB33G9NP8A9HRRMIOH1f1/W1p95RkCj39Qc7T2sDf7V55LJm7GEnWwhcXyQWuyjKQSBlgjbEzm9GuibQH4kCo1n3gTO6NARz8r8qIOSfwg7ExGGzsDSTaDIA1boRsF4PkWq1HNFyI3WtIJHRICBisY5ri0MJ5BdOywMDpkb1p9V5mNckg5T30dMa7BKrDKydycgraDQQYuM0HdnMujsRGtAED9bUpWNTlZdhGXS4y31b971bEXD58zs2k8nTSXWMc2VS487jQdwB1vO/ashoGg7LfrQJY0Xkg5oh288oS3dzA9p3lSphZiT97n750+qx5ihxitWHoMudFzb0LIqt2OGzaNth2rNCllblknXXnJPvWfko3nRo2fYMtNxqpSjzY8zbqwGu+NCbxNo1tfmQ/ljL3+0Gf6iSB6io/BtMzJzQTeJIblm0bFo4du1oPp+98Tu1U+HzuGYIcINtGa5gWm+ZrdmnfDsKK3ESQIic2pjvXZbb7kLfcxuH6uthvMknHkgzE8VjHNfkDC7k5pvGj7WG9rBz5juQ34ypeGSIkOAJBhzWm3QXOGvoT7ngXJAG8kAKOeIkkRvm3atFJJeEVu4Kk5xcZ73K0ixBkzIPRE6fa5rrYltYzlMXMd7EZXZY265ZnbzJp2IaATmECJM6SJE9IV1agbBM3IFhNzYTuSTad7AKspVMw1gVCSC83bNSIg6QadjuNkfAUXNBDnZpMzJOwAiTzgnyolCsHTE2O0R0EcxRVUpu1mgSRaEw/WO6rD6Xj3Igah/b6W/wBJ/wDZOHMGGRKO1DW6O1duwO1ePr9iZ6HLcbngjF9Wl7akoq43PBGL6tL21JRetpeE46mpfFH4IwnVqe3qrp64uuX4pPBGE6tX21VdTiNi+NvhXovzRvR5AkGmPrXdRnrqIyXzfWxvZP5Xf+y80uZ0MZVQogYjD5ttsj2kX+0WwbEaZT2qVZsGGcQBJIA36elYdVaNSO3o/wAjtCptHkZCdhFhGtrBDq4JjiSdTF7HQsIsQRrTamsPNhmGq1mtEuMCQL7zYBDOLbIE3JgdJMbdbzpuK3WoNeIcMw5+ZTuLZmL/AO8+u6I4OdxZmDiBybGHCZta7Rf8wUbXOYNIiROswb2jya2WxQbbkiRpbSdY3aDsWoSk4rRDswFas4ZobMAR+IutFtOxZ7s4zlEWBEtM3ykgztubcyZlQuA2hCmugWF6jnw6JnNaALjZciPLf/BGBwzaulwi4s0hs9hzdi2Kjd4vpfVYq4hrZzGIGY66TE2VXbysIqswktIMQb3MRabDU2/5QGYE5Yc7McjmTE99O++0jW4ARG41h0nWNNpIAHTyh2rLccDIaJILJBOWzyADtTjxErJA7FnBAzoJZkMDZBG/n/32IuKwwqNLHaGJ8hB9yIHgkgGSLEDZab7rQk/lzpjIYzlpME2zNaHaaEE32RuunFzk8uQZILSwLQCLmQ1pknRgAb0WCYe0HXeD5QZHpS9N7yRNuU4EAbACAZOwkT5R0peqa5iIH1cnSc8PECdklh/085SacnnILpD9OmGzAib+X9bERBpOPJBB72STFiIERJvqfIjJeY0RCd/Eb1X+un+vIioNY8qn1iP5HH+1aQ1Ew5WqOqytUtV1bI7V4+YpaHLcbfgjF9Wn7akor42/BGL6tP21JUvYUfCcVTUnFJ4IwnVq+2qrqcTsXLcUY/dGE6tX29VdViNAvlb0V6E/fM3paoCErVH1zD+CqP5qR9xTSVxJ+spdZ7e1jnf2rysH9n9joY0EKvWyxbUx0C5JKKsuaDqAYMibwRtHOs4yV8xsVOOPI5PfGNScvKY0Zrfi9HOt4fEFzM0CY2XBOUG2+5jyJiFTnc6uTi1kiUhJtasQeTBh0WtMPib7wztPkLTNQzNuSI70gOkz07P9kUVm6SLzFxeNfWFplQEAjQ6fop8R/wCKQWKpzYHcL7ztsg1KLiZB+0DGugiNLenyIj67cwZPKIJA5hqsHEjc6IaZiQcxgQBefIpTknkh5ATgDPffaLriSAS4kAzbvhfm6IYr4cOLSZ5JkdOnqkeUrJxHID2jUAwTlgHfY3G5U3FXuI5bm67s0E7py+lPFUbv0DI3QwrWAACwLiNsZpkDcL6KVMO1xlzQTEeS9ui5QflTpEtMZ3Ns0mA14aNDoQSZ3DRZpPqkMlovObmlrcuvOT+Ui+ppxnri+orroHbhmARlERGmzX3DsCK1g3Ds3aJZlOpLZcCPtWv9qwI3SNn2di1RY4EE35IB5RsYvydDfas3l/K4/QYj9b1C7oSdfClzjyoBy+gt0kQNDv12XmfIrzI7/OLGe9c0gkET3x/3VJRfMWY2x4MwQYsYMwdoPOo+qBAMydLE7t2guL86DRw+UkhxuZsBpme6P5yJ1sEWpRBIJF2zHNP/AAk8KfYeZluIaYAM5piAfs2PRdEoVQ5ocJggETuKBSwjGxAjKZAkxMRMfrUorKLRlgRlBAubTH+FpeNsrizCoVc3Ydz/AFtcPeiyh4jQdZn9bR71dN/EDCrTNVSjdQtaLtUi+6B6HMcbfgjF9Wl7akor43PBGL6tP29JUva0fCcNTUnFJ4IwnVqe3qrqq4t5VyvFGP3RhOrU9tVXWVhZfP2+N6NRdmbU+QogYy3czuqD0hzf7kyEtjzDQdz6XtGArxtPxJHUw6FiqRcwtaYJi97CRMQQZiUaFmq6GkxMCYGpjYFnBu+QMVGDJzy7vosNAYEkHW97f5Mx3B4l5k8ozAOhylpjt9AVPxwBgCTlmJ25spGmov2Ivyq781sgBO2eSHExrF1vJ1UicixhBbmJI5pcHe5bZRDQALBumzZEGFKzyIjfexMCCdBzwPKl3VKmwfauIAtfQnWLGdslRFSlqx5IZNMSCQJGh2j9SVMo3DYOzRAa1+YTMAuFovZoaT2OMc6jKT8sON4Imd4EE2F0mu4DEK0kMITqQeRlcNQbOE7Bt3e5MCnyQ07gLEt03FpkKHhWjHmbfUA1IHSsms3eNQPKSWgdoI8i06nIjo9ERqgvwDDMjW5uRPfbus5NYbZhmbZiAdA7vi3vSIIBN52WiecKUq4c3MAdDa022ROq01gE85k+VSlTDRAEfreoxRDMXocIteCWgkBpcDoDBIidBcEX9KurjSASGgjKD323PkcLgWF9fQjim23JFrCwsDqBuCI0LoUoaqJNmfPq414zwzMGxECzuSCYgmdRu3CdQziazgAWiZMaE6gxppeBPOjwrUua5IdhSg+pPKFg4QbQWy6+vV/RhYpsrckkxBGYHLBE080QOapHMb7IdAVhaKp0SFYjCdoi52zabdogwh4s8h3Nf8pB9yKg43+G+Puu9RVU/EgegwoqmVFd7MZzXG34IxfVp+2pKKcbngjF9Wl7akovc0fCcFTUvij8EYTq1Pb1V1lXQrkeKTwRhOrV9tVXXu0PQuTaY4oTXZmsOQmlsefq3TsGb8pDvcjgoWP/AIVTbyH/ANJXhKbzXmdb0GFlwkQdO2VVJ8gHeAe0SrWbyYFMpgCAAI0tAG5aKoKJtsZFArVOeBqY6bJK9wLlVKCMSz77fzA+9T5SOc9DXH1BU4y6CughCuULu+5rz/pI/qhW2qfuOH5PiUqEuY7hZUQnOdsaPK6PUCqdn2Bo8rj7grccguGUQGtqbXM/IfjWu5u2v7GgeuVOBdfuK4RaQe4n/wAjuxnwrL8MDq55/wBb2/0kLVKPUQyqKWGDZtBPS5zvWVPkVP8A8bPyhL4Or9+o8wrsQwauaOlwCyMWz77T0EH1IjGACwA6LLU2WkXFdRZgDjG/jPRTqH0hq06vIMMeZ5gP6iEVWCrU48kKxVEHK0HWBPTF1oqK8p3K8MnohnM8bPgfFdWl7akopxsD9z4rq0vbUlF7jZXemjgq+Ivij8EYTq1fb1V15XH8Uh/dGE6tX21VdfKzqK7ZpHRCUqPEgjeIUIWgw7l4FUp4skzsuhSjRqBrQXtMAAnIZMCPvLXcHf8AlcOYCnHpaT6U0KZ3LXcT+itls+0yd1B/6/0TeIn8n3vefKG/0gKzhW73+cqfEnBQPMr+T862Ww7Y9Iv6IWKIh8ip7Wh3TyvWiMw7Ro1o6GgJsYfnWu4jnVrdW2S1+4Y4iwdsVJoUW7lfchuVrcdd6tfX9BxUKKApwMG4dikLaO4Z85/QXFXQVUDDuKcVhbrcUOc38hcUU7kdysUCnAqK0juOgtXL6fonisV7ieZWKHOmIUIW63Rsy5N+ouJICMPzqzhxzooWlrHduyrSH3Fjl1AigP0UviGvDmhjAWmczie9Oy03GqcCkLaOyUI6QXyFifU+dT7vIJZTA2jadZvs/wCOhG7lVvy26mOTs2Tz6Sm4VrZU4LRL5CFm4d+2qTzZW83NzekrHyHWXuMzt0kRN5vG3pTiioDieNLD5OCMZdxkUzczfu1IW3aKkfjb8EYvq0vbUlF0UtDGpqVxSD90YTq1fb1V18LkuKPwRhOrV9vVXXrGXiZrHQyrVBaKkZSisBVCALCipSEARSVAVAgClaoBRAFhWqVhAEVAK1SAKJVSthSUAQBTKrVEoAvKqUBVkJgVCisKFICAKKoVwgCiqKtQhMDj+NzwRi+rS9tSUU42/BGL6tL21JRb0tDGpqVxSeCMJ1avt6q6+VyHFIP3RhOrU9tVXSVOEaYcWl126jK60id17LKS+Jmq0HFcpL5wZMST3ujXHv8AvdBYGRdY+dqViHEyC4Q15kAEmBHMVNmM+golPlzN55rGDyxTMf6iO1CPCzNzjobNOmVziTO4NM7dmtkWYrn0FSVZwhTJIzARPfcnQuBide9J6CDoVl3CLACZsCBmg5b5TZ2hs5vb0osxjgUlK/L2Wvq/ILHvpIjmuCqbwgwkC4m1wdS4tA6Za7sRZgNhQpZuMaQ0iSHXECSREkxuWPnJlpJE6WNwTAI5js6Ciwh1SUpT4QY6IJv+EjUsG0b3tHbuKjMcwgESZ0GUg6NJEHQw4WPPuTsMalUEuMc0kgEmC0GxsXiW67PeCNiGeEmQDJg6GDBjXs29KVgHpUlK/LWw4mRl1tsBiehZbwg06Am4EAay3OI38m/kRZiuOFQpN3CTBrOpGmsFzTHlaRv7QtnHNh7uVyLkReAXCRvu13YnZhcaChKT+cGTlg5oactp5RyjbE6bdoVHhGneZHe6g6O0MagdO5FmFx1ST/n3WSbcewgkSQATodBl39YdqK/FtAbMjNpbbIAHTfsB3IsAwqSYx7LRmk6DKZIgOsOqQf1ClTHjI9zQXFpygaZnTlDROkusiwXHCVUpZuOboTBkN0MF0ubYxpma4TzKmY5hcGgmXBxFiO9MGZ0uHdOV25KwXOa42z+6MX1aXt6Sirjb8EYvq0vb0lFvS0Mqmp87iu4dwtPgvCsqYmhTeG1Ja+tTa4TWqES0ukWIXSVOHODyZOKwhJET3elMdOZeTVEOkm7gpnrH59wEz8qws2/79LZBH2uYdgVM4a4PAEYnCW0+vpWsR97SCR5V5PURwu4+IesTw3weY/acJaY+uo2zHM6OVtN+lQ8M8HHXEYM7f41G5v8Ai5z2leTlEcLuHEPWv/8AQYCSflWEk6/XUbxJvyuc9pWHcO8Hkk/KcHJsT3ajfQfe5h2BeTVEcJdQ4h6y+feD7/tOD2/96jtMnbvWh/1BgPGsJOv8ajsmPtfid+Y715LURwl1DiHrNvDvB4AHynBwDIHdaEA6SBOqv5+4P8ZwepP8ajqdT32tgvJaiOEuocQ9afP3B9v2nB2Mj66jY7xdQ8P8H3/acIZ/+6jfTn/C3sC8lqI4S6hxD1qP+ocANMVhPPUd5P3t5J8pWBw5wff9pwdxB+uo3EFsG+kEjyryaojhLqGM9at4fwAkjFYQE6/XUb7b8reAsHhrg7xjBXifraBmIib7IHYF5NURwl1DiHrT5+4Pv+04O/ffXUeVYi/KvYkeUqhw5wff9qwl5n66jfMQXTyrzAudy8mKI4S6hxD1q7h/AGZxWEM6zWomdNeVfvW9g3KfPvB/jOD2f96heNPtLyUojhLqHEPWbuG+DzricGddatA62O3aAFbeHsANMVhBBkfXUbGIkcqxi1l5LURwl1DiHrP574PiPlODjd3ahGzZPMOwKjw5gczT8rwogkwK1EZnGwceVeJd5XTsXk1RHCXUOIetfn3g+/7Tg73P11G5Os3uqHD2ABkYrBggyD3ajM8rbm/E78x3ryWojhLqHEPR/Gjw9hanBWKZTxNCo8tpw1lam5xitTJhoMmwJ8ipecVFcY4VYiTuz//Z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36" name="AutoShape 8" descr="data:image/jpeg;base64,/9j/4AAQSkZJRgABAQAAAQABAAD/2wCEAAkGBxQTEhUUExQWFBUXFxYXFxcYFxcUFxQYFRcWFhUYFhQYHyggGBolHBcVITEhJSksLi4uFx8zODMsNygtLiwBCgoKDg0OGxAQGywkHCQsLCwsLCwvLCwsLCwsLC8sLCwtLC00LCwsLCwsLCwtLCwsLCwsLCwsLCwsLCwsLC0sLP/AABEIANkA6AMBIgACEQEDEQH/xAAcAAACAwEBAQEAAAAAAAAAAAADBAABAgYIBQf/xABLEAABAwIDAgcLCQcDBAMBAAABAAIRAyEEEjFBUQUHImFxcpETMjVUgZOhsbPB0hQVFyNCUmKS8CQlM6KywtGC4fEGQ1PiNGPTFv/EABoBAAMBAQEBAAAAAAAAAAAAAAABAgMEBgX/xAAzEQACAQIDBgQGAgIDAQAAAAAAAQIDERIhMQQFE0FRYTJxgfAikaGxwdFC4VKSFSNiFP/aAAwDAQACEQMRAD8AZ4uf+g+D8Twbh61bDB9V4eXOz1RMVajRZrwBYDZsXSfRhwV4o3zlb41OKPwRhOrU9tVXYQuaUnd5m6Sscf8ARhwV4o3zlb41Pow4K8Tb5yv8a7CykKcT6jsjj/ow4K8Ub5yt8av6MOCvFG+crfGuvhSEYn1DCjj/AKMeCvE2+crfGrHFhwV4o3zlb4116iMUuoWRyP0X8FeKN85X+NV9F/BXijfOVvjXXqIxPqFkcf8ARhwV4o3zlb41f0YcFeKN85W+NdeqlGJ9Qwo5H6MOCvFG+crfGp9GHBXijfOV/jXXSpmSdS2rDCuhyJ4sOCvE2+crfGq+jDgrxRvnK/xrrTUG8Ku7DesntdNazXzHg7HJ/RhwV4m3zlb41f0YcFeKN85W+NdS/FNGpgc9vWhfODLiRyRLrjkjeb2WL3jQX8/yPh9jm/ow4K8Tb5yt8ah4sOCvFG+cr/Gvuv4bpAOOYHIMzoklo+8WgTHPEK2cLNcWZeUKgLmuElpA/FpusplvOjFXu/k/MOH2PgfRhwV4o3zlf41f0YcFeKN85W+NdKcQeZAr410hrSC47Nw2uI3Wjphcv/O0G7LF79SuCfB+jDgrxRvnK3xq/ow4K8Tb5yv8a+059bbUaOhh9Zeg1HEXdiHDzQHpafWpe/af8U38/wBBwT5f0X8FeJt85W+NV9GPBXijfO1vjX0GVabiG92c8m1nnn+5Ed6ewo9NzmENNwSQ10y7QuDXTrABEzeLrOW/Jco593b8DVFHxxxZcEz/APEb52t/+iv6MOCvE2+crfGukw55SbK+hsG2y2mljeWdiJwUXY/LOMf/AKC4Pw3BuIrUcM1lRgZlcH1XRNWm02c8jQkabVF0fG4f3Ri+rT9tSUX1aTujCasycUfgjCdWp7equvK4rit8D4Poq+2qrpajoBO4E9i8/t+9Xs9d01G/qdNOneKY9nG9U6sBtXxKlBzwHcjlRyXSQGwSI2ZiTcxt2xdKo9gA7zMS8SyjM5ZG0Wg7zey51vapLKKX1ZWBHQu4RpDWo0f6h7yo3hOmSAHAk6QRfo7CvhsqOIgGqDmmRTyiOSctvs36bFN4TDy0FzqhJA5Lzdp1Gmjhv9ayqb0rRV20vT9goI+r3fmQcVwgGNc9wOVoJMAuMDWwuUDDOJBkyQ5wm2gJjTmhEK4pb02lPOXysaKnEC7htvKAaSW0xVsBymGYLCTB0P6IQxwwTVNLLDgWC7mgnOCQWjbABnoOqQw/AYbkOc/VuIbYfwSSW0T+EHKZ/CmXcHnuzqoeBmFMEZASO5lxBa4mxOY7DsWk9vza4j076+nqTgfQmC4bdWkU8kgw5pfDqdyCKjMsg22SNb7Us/hit3BtaGAOdTEQ95AfUFN2hEkSI36QmKQpteXGqHOY1wklpLGkgkOIuQMo77d0lYZgqQptolzi1ziWySCXNd3XvmgRcZv9lEtpzzu1ddXlz1DCDxnCNRvciSYeaoMUnZ+Q17mkMJP3dNvMsnFV3NoVKZa4up5n0xGSpZphjzdpu6JMWAO9Hd3GSTmJpOLpJeSHEAak35LgBsgxvWcTWpUWhxpAZXviAzkOLXPcdYEgHTfdZ472ShnnyWd7/tD9RjgnFCowuBceW4Q8EObBu0g6QbeTbqkaFUZKtJziagq1MrXElxBdmpRJktgtE6WO4r6FXGNa9jSCM+3YD9kO3E3A5xG5LP4TeGVHZAAxxE5pnLVLCNkGAHeWFnHE22o5O1s+43Y+bjcC8HEmg3NmJD6LgQyqHU28qmSIa8OLrixiDeCmOEcHVfUrhgjNSoZSbNc6lUqPcw7bgtGm0pynjHnLYD691NwgmGDPlNiYNmX0uUbAVXO7/MHXlpbAaQ4jkujlCOc+RVKtViru2X9foWFCuKwr6rg/IWEUazIcW5nGqGw2WkjKMuu8hVg+CjTqNqNOVpDi+lq0PcBymGOTzjQ66r66i5ntM8OFZL3+y8CJKXpfxHjeGO7Q5v8AamIQWj6w87G/yuf8Sxho/L8jYnjMNTz3pPeSc0tmJgCZkCRlHb0qqjJ5Qw+Zxk3LQQSSbzztaf8AiETGvFMkvrFjSQQI0G0SBN9+oQ+6088d0qFzYaRJAJZE62kyLjXRd0FKy1f+39GbC4am8O/hU2Nk3Fye/EgiI+z+YpjEi9Pmf62PHvXzqNCk7KO51XBxbd02kTyjOlvTzr6eM0HM+n6XtB9BROCxr3+WNaDFHvgnElT1HSE4QvubjypSXf8ABnV1OQ43PBGL6tL21JRXxueCMX1aXt6Si9HR8JyVNQHFYP3PhOip7aqumyyub4q/A2F6tT29RdIF43fkbbXft+WdtHwC+AvSp9Rv9IlJ18K5sCa1SRdwqBsQZvEcwsNB2u4IcgDcXN/K4t9yT4Xe1zWNFUMuHm5kshxBBbzjNu5C4aSlxWlpcp2sQYdzjJpnUG9Sb2FoFrCeczzJ/D4drBDRAkmL6kydedfEpB4fTc6uXTc5Q67frHhrYGjreRkbQvtUcSHGAHC0yRAOh94sUbRCVlbNdr/kIlYfV/X9bGH3oyFS79/PlPaMv9qMQuWaz+RaKUIXxMJj3tNWm85nZn9xc6OWM5phpgC7XRNtDzIPBmJc75Oyo5zg5lUuJJmpUY8Ng8wGYxp2Lo/+KSu28l+r++5GM+y/Byal7PYGERpGe87+X6AhHCNDWDORkJcCMjdWuabRpBcvmY/CNJrUnEmkBSqCXEmk5zyHBjjdshs62ncjUi9talTqtzEF/c60CXNyOlrtofp0xK14TtdS5X+ntMV+wc9wJf8AWMdnBLxnBBAa0EwDsDR0QiUn0SGQQ4PcXNIzPD3AZS7Pe8CJJ0C+ZwDiWglvdGQK1drabRLpNQkOkE2guvAEOO5M8F0suIrMAd3MQ6nySGNNSTWDXRBuGmJtmPOipSw4ld5L+v0Cdx+qabMrcgJIAa0ASRTuImAA2dthO8pTEcMsYyo7I+aZGdkNDwHGA65yuad4JRMfh3itTrNBfla5jmggHK8tOZskAkFo8iT4W4OfVFdzWw59EUmNcQJ5RcXOImBJG82KmnCm0sb11z530+Q23yHamPd9aAzl0mh2Uuhr2uDiC14BjvXC41HlSzeF3hlGo+m0U6uS7XEmmaoGTM0gZmyQCQR0LdHAPYXlmXJVbLmOc6WVMuWWmDLSIBFoi25TC8Fu7lSpVHNLaeQ8kHlmn3kz3okCRtjYmo0F0tl56Z/X3YXxA+DuEXvcWvewOFSqwtbTdcU5g5i4gEjK6Okc6BgeE6jn02OeC81a1NzcmVuSkXctjvvABkiT32g2P4bg17C767kuqmqQGAG8ckOLjAgQbTc3CjOBGhrml7zNU1geS003kzLCBpzGVbnQz0z7efZe1qFpH0wEtWcGvaTYZXAnYDLIBOg267kxosOrN0Jb0SNOhcEVbkWzb29uy0x+rJNjK5F3U2nblaXDyTHb0W36ApwBndEQIe7ZuylZHcjvdsv3R/8AUumEWuX0/ZLGMMxzR9Y7MbXgNA5IB9MnyxsWK9QOOQEHvS4i+WHS2w2nKexDaynso838Nv6hMtqbmHXmFt4WkY54rZ+iC4VpTpSRTmZfY3M7Y15fkiryOQ43PBGL6tP21JRTjc8EYvq0/b0lF6Wl4TkqamOKjwPherV9tVXSwuc4ph+58L1avtqq6NeU38v+6L8/uddHwioPc7G7S5xBAJILiXwRe1zfoQ6haWw0OabQRRcYvO1sbXfmKae50wAI3z7lkNfa7efVfKvnd6+ZYk2m+QZrOiLDI0GDNw5w6PKmzVfspnyuaPUStZH/AHwL7GzbyqGi77512ADyaJSkm87fUC6FLKN7jEnefcNbIpQTQ/G780LJpsvLufvtOwrOST1ZQOnwdTBDjLnNe97S4yWuqSH5dwMmyxT4NotYGBoyh2YAuc4tcby0ky0zOm870fubN0zfa7/K0GM+7/Lr6FeOfVisgZpUspaWtIJlwIzSbQXTqbC53IgqNAgbNgHqRAdzT6P8qSd3af8ACl9/uAPunM7sKsvP3T6PetSdw7SfcoAd47D/AJUWQzOZ33e0hVytze0/4RC07+wD3qsn4iez3BVlYDGV28dk+9UKbtruwAeRb7iOf8zv8qdwbuB6b+tSn7sgMGjve4eWFh4p3lwO+Xf72TAojcOwLUK8WQWFMlOdJMbA51vItty7Gnm5BHpIsmQpClyy5/MLAWmNGH+UeshaFR33e1w90osKLReQgUv+638xP9q1QdLQdN+2CNVtCwnenrVP63LSKTQuYWE0NB0JYphmgX1t0O1SS7EVdDk+NzwRi+rS9tSVK+NzwRi+rT9vSUXqKXhOOpqVxRj90YTq1fbVV0a5zij8EYTq1fbVV0rhdeb37HOL7v8AB1UdDMINOmTcuOptyRoSN0o6HQ0PWd/UYXwtE7GxXcRvd+Zw9RVii3dPTf1okKQpuwMCk37o7AtKz0rDngRJAnTZPQk0xmipCwawkCbmYgE96YdpuNlbaoLcw057adKFB62C5oqLDqgidR69iFQxQcSACIjXoBtv1GkowO10F0HhXCVqYkiTl0cRrrAJ3amwA3lEwtRzpzDLBIHON+p5/wDCOG0rhcNCqEqypUJbyYEumwBiRlOu4keSbaLZa/ubhPLh0GLTfKY7Fbp25oVw6sJJ+HebZrQL6HW9v+VGYExynF1mCDdpy5JzDbOXf9o7yhUo/wCQXfQdc4AXMDnsrISHyA/evyLwZJZF3HNJmDYEa7U3UpB2vvHqRKMVbME2bUKgCkLJxGWrhUFpapZCKQsOO/G559Ia7+5GQaHfVOkH+Ro9y1gsmJhkalogo1HRfS3W7VvQipocpxueCMX1aXt6SpXxueCMX1aXt6Si9VS8JyVNSuKPwRhOrV9tVXS1Bcrm+KM/ujCdWp7equmralfB33G9NP8A9HRRMIOH1f1/W1p95RkCj39Qc7T2sDf7V55LJm7GEnWwhcXyQWuyjKQSBlgjbEzm9GuibQH4kCo1n3gTO6NARz8r8qIOSfwg7ExGGzsDSTaDIA1boRsF4PkWq1HNFyI3WtIJHRICBisY5ri0MJ5BdOywMDpkb1p9V5mNckg5T30dMa7BKrDKydycgraDQQYuM0HdnMujsRGtAED9bUpWNTlZdhGXS4y31b971bEXD58zs2k8nTSXWMc2VS487jQdwB1vO/ashoGg7LfrQJY0Xkg5oh288oS3dzA9p3lSphZiT97n750+qx5ihxitWHoMudFzb0LIqt2OGzaNth2rNCllblknXXnJPvWfko3nRo2fYMtNxqpSjzY8zbqwGu+NCbxNo1tfmQ/ljL3+0Gf6iSB6io/BtMzJzQTeJIblm0bFo4du1oPp+98Tu1U+HzuGYIcINtGa5gWm+ZrdmnfDsKK3ESQIic2pjvXZbb7kLfcxuH6uthvMknHkgzE8VjHNfkDC7k5pvGj7WG9rBz5juQ34ypeGSIkOAJBhzWm3QXOGvoT7ngXJAG8kAKOeIkkRvm3atFJJeEVu4Kk5xcZ73K0ixBkzIPRE6fa5rrYltYzlMXMd7EZXZY265ZnbzJp2IaATmECJM6SJE9IV1agbBM3IFhNzYTuSTad7AKspVMw1gVCSC83bNSIg6QadjuNkfAUXNBDnZpMzJOwAiTzgnyolCsHTE2O0R0EcxRVUpu1mgSRaEw/WO6rD6Xj3Igah/b6W/wBJ/wDZOHMGGRKO1DW6O1duwO1ePr9iZ6HLcbngjF9Wl7akoq43PBGL6tL21JRetpeE46mpfFH4IwnVqe3qrp64uuX4pPBGE6tX21VdTiNi+NvhXovzRvR5AkGmPrXdRnrqIyXzfWxvZP5Xf+y80uZ0MZVQogYjD5ttsj2kX+0WwbEaZT2qVZsGGcQBJIA36elYdVaNSO3o/wAjtCptHkZCdhFhGtrBDq4JjiSdTF7HQsIsQRrTamsPNhmGq1mtEuMCQL7zYBDOLbIE3JgdJMbdbzpuK3WoNeIcMw5+ZTuLZmL/AO8+u6I4OdxZmDiBybGHCZta7Rf8wUbXOYNIiROswb2jya2WxQbbkiRpbSdY3aDsWoSk4rRDswFas4ZobMAR+IutFtOxZ7s4zlEWBEtM3ykgztubcyZlQuA2hCmugWF6jnw6JnNaALjZciPLf/BGBwzaulwi4s0hs9hzdi2Kjd4vpfVYq4hrZzGIGY66TE2VXbysIqswktIMQb3MRabDU2/5QGYE5Yc7McjmTE99O++0jW4ARG41h0nWNNpIAHTyh2rLccDIaJILJBOWzyADtTjxErJA7FnBAzoJZkMDZBG/n/32IuKwwqNLHaGJ8hB9yIHgkgGSLEDZab7rQk/lzpjIYzlpME2zNaHaaEE32RuunFzk8uQZILSwLQCLmQ1pknRgAb0WCYe0HXeD5QZHpS9N7yRNuU4EAbACAZOwkT5R0peqa5iIH1cnSc8PECdklh/085SacnnILpD9OmGzAib+X9bERBpOPJBB72STFiIERJvqfIjJeY0RCd/Eb1X+un+vIioNY8qn1iP5HH+1aQ1Ew5WqOqytUtV1bI7V4+YpaHLcbfgjF9Wn7akor42/BGL6tP21JUvYUfCcVTUnFJ4IwnVq+2qrqcTsXLcUY/dGE6tX29VdViNAvlb0V6E/fM3paoCErVH1zD+CqP5qR9xTSVxJ+spdZ7e1jnf2rysH9n9joY0EKvWyxbUx0C5JKKsuaDqAYMibwRtHOs4yV8xsVOOPI5PfGNScvKY0Zrfi9HOt4fEFzM0CY2XBOUG2+5jyJiFTnc6uTi1kiUhJtasQeTBh0WtMPib7wztPkLTNQzNuSI70gOkz07P9kUVm6SLzFxeNfWFplQEAjQ6fop8R/wCKQWKpzYHcL7ztsg1KLiZB+0DGugiNLenyIj67cwZPKIJA5hqsHEjc6IaZiQcxgQBefIpTknkh5ATgDPffaLriSAS4kAzbvhfm6IYr4cOLSZ5JkdOnqkeUrJxHID2jUAwTlgHfY3G5U3FXuI5bm67s0E7py+lPFUbv0DI3QwrWAACwLiNsZpkDcL6KVMO1xlzQTEeS9ui5QflTpEtMZ3Ns0mA14aNDoQSZ3DRZpPqkMlovObmlrcuvOT+Ui+ppxnri+orroHbhmARlERGmzX3DsCK1g3Ds3aJZlOpLZcCPtWv9qwI3SNn2di1RY4EE35IB5RsYvydDfas3l/K4/QYj9b1C7oSdfClzjyoBy+gt0kQNDv12XmfIrzI7/OLGe9c0gkET3x/3VJRfMWY2x4MwQYsYMwdoPOo+qBAMydLE7t2guL86DRw+UkhxuZsBpme6P5yJ1sEWpRBIJF2zHNP/AAk8KfYeZluIaYAM5piAfs2PRdEoVQ5ocJggETuKBSwjGxAjKZAkxMRMfrUorKLRlgRlBAubTH+FpeNsrizCoVc3Ydz/AFtcPeiyh4jQdZn9bR71dN/EDCrTNVSjdQtaLtUi+6B6HMcbfgjF9Wl7akor43PBGL6tP29JUva0fCcNTUnFJ4IwnVqe3qrqq4t5VyvFGP3RhOrU9tVXWVhZfP2+N6NRdmbU+QogYy3czuqD0hzf7kyEtjzDQdz6XtGArxtPxJHUw6FiqRcwtaYJi97CRMQQZiUaFmq6GkxMCYGpjYFnBu+QMVGDJzy7vosNAYEkHW97f5Mx3B4l5k8ozAOhylpjt9AVPxwBgCTlmJ25spGmov2Ivyq781sgBO2eSHExrF1vJ1UicixhBbmJI5pcHe5bZRDQALBumzZEGFKzyIjfexMCCdBzwPKl3VKmwfauIAtfQnWLGdslRFSlqx5IZNMSCQJGh2j9SVMo3DYOzRAa1+YTMAuFovZoaT2OMc6jKT8sON4Imd4EE2F0mu4DEK0kMITqQeRlcNQbOE7Bt3e5MCnyQ07gLEt03FpkKHhWjHmbfUA1IHSsms3eNQPKSWgdoI8i06nIjo9ERqgvwDDMjW5uRPfbus5NYbZhmbZiAdA7vi3vSIIBN52WiecKUq4c3MAdDa022ROq01gE85k+VSlTDRAEfreoxRDMXocIteCWgkBpcDoDBIidBcEX9KurjSASGgjKD323PkcLgWF9fQjim23JFrCwsDqBuCI0LoUoaqJNmfPq414zwzMGxECzuSCYgmdRu3CdQziazgAWiZMaE6gxppeBPOjwrUua5IdhSg+pPKFg4QbQWy6+vV/RhYpsrckkxBGYHLBE080QOapHMb7IdAVhaKp0SFYjCdoi52zabdogwh4s8h3Nf8pB9yKg43+G+Puu9RVU/EgegwoqmVFd7MZzXG34IxfVp+2pKKcbngjF9Wl7akovc0fCcFTUvij8EYTq1Pb1V1lXQrkeKTwRhOrV9tVXXu0PQuTaY4oTXZmsOQmlsefq3TsGb8pDvcjgoWP/AIVTbyH/ANJXhKbzXmdb0GFlwkQdO2VVJ8gHeAe0SrWbyYFMpgCAAI0tAG5aKoKJtsZFArVOeBqY6bJK9wLlVKCMSz77fzA+9T5SOc9DXH1BU4y6CughCuULu+5rz/pI/qhW2qfuOH5PiUqEuY7hZUQnOdsaPK6PUCqdn2Bo8rj7grccguGUQGtqbXM/IfjWu5u2v7GgeuVOBdfuK4RaQe4n/wAjuxnwrL8MDq55/wBb2/0kLVKPUQyqKWGDZtBPS5zvWVPkVP8A8bPyhL4Or9+o8wrsQwauaOlwCyMWz77T0EH1IjGACwA6LLU2WkXFdRZgDjG/jPRTqH0hq06vIMMeZ5gP6iEVWCrU48kKxVEHK0HWBPTF1oqK8p3K8MnohnM8bPgfFdWl7akopxsD9z4rq0vbUlF7jZXemjgq+Ivij8EYTq1fb1V15XH8Uh/dGE6tX21VdfKzqK7ZpHRCUqPEgjeIUIWgw7l4FUp4skzsuhSjRqBrQXtMAAnIZMCPvLXcHf8AlcOYCnHpaT6U0KZ3LXcT+itls+0yd1B/6/0TeIn8n3vefKG/0gKzhW73+cqfEnBQPMr+T862Ww7Y9Iv6IWKIh8ip7Wh3TyvWiMw7Ro1o6GgJsYfnWu4jnVrdW2S1+4Y4iwdsVJoUW7lfchuVrcdd6tfX9BxUKKApwMG4dikLaO4Z85/QXFXQVUDDuKcVhbrcUOc38hcUU7kdysUCnAqK0juOgtXL6fonisV7ieZWKHOmIUIW63Rsy5N+ouJICMPzqzhxzooWlrHduyrSH3Fjl1AigP0UviGvDmhjAWmczie9Oy03GqcCkLaOyUI6QXyFifU+dT7vIJZTA2jadZvs/wCOhG7lVvy26mOTs2Tz6Sm4VrZU4LRL5CFm4d+2qTzZW83NzekrHyHWXuMzt0kRN5vG3pTiioDieNLD5OCMZdxkUzczfu1IW3aKkfjb8EYvq0vbUlF0UtDGpqVxSD90YTq1fb1V18LkuKPwRhOrV9vVXXrGXiZrHQyrVBaKkZSisBVCALCipSEARSVAVAgClaoBRAFhWqVhAEVAK1SAKJVSthSUAQBTKrVEoAvKqUBVkJgVCisKFICAKKoVwgCiqKtQhMDj+NzwRi+rS9tSUU42/BGL6tL21JRb0tDGpqVxSeCMJ1avt6q6+VyHFIP3RhOrU9tVXSVOEaYcWl126jK60id17LKS+Jmq0HFcpL5wZMST3ujXHv8AvdBYGRdY+dqViHEyC4Q15kAEmBHMVNmM+golPlzN55rGDyxTMf6iO1CPCzNzjobNOmVziTO4NM7dmtkWYrn0FSVZwhTJIzARPfcnQuBide9J6CDoVl3CLACZsCBmg5b5TZ2hs5vb0osxjgUlK/L2Wvq/ILHvpIjmuCqbwgwkC4m1wdS4tA6Za7sRZgNhQpZuMaQ0iSHXECSREkxuWPnJlpJE6WNwTAI5js6Ciwh1SUpT4QY6IJv+EjUsG0b3tHbuKjMcwgESZ0GUg6NJEHQw4WPPuTsMalUEuMc0kgEmC0GxsXiW67PeCNiGeEmQDJg6GDBjXs29KVgHpUlK/LWw4mRl1tsBiehZbwg06Am4EAay3OI38m/kRZiuOFQpN3CTBrOpGmsFzTHlaRv7QtnHNh7uVyLkReAXCRvu13YnZhcaChKT+cGTlg5oactp5RyjbE6bdoVHhGneZHe6g6O0MagdO5FmFx1ST/n3WSbcewgkSQATodBl39YdqK/FtAbMjNpbbIAHTfsB3IsAwqSYx7LRmk6DKZIgOsOqQf1ClTHjI9zQXFpygaZnTlDROkusiwXHCVUpZuOboTBkN0MF0ubYxpma4TzKmY5hcGgmXBxFiO9MGZ0uHdOV25KwXOa42z+6MX1aXt6Sirjb8EYvq0vb0lFvS0Mqmp87iu4dwtPgvCsqYmhTeG1Ja+tTa4TWqES0ukWIXSVOHODyZOKwhJET3elMdOZeTVEOkm7gpnrH59wEz8qws2/79LZBH2uYdgVM4a4PAEYnCW0+vpWsR97SCR5V5PURwu4+IesTw3weY/acJaY+uo2zHM6OVtN+lQ8M8HHXEYM7f41G5v8Ai5z2leTlEcLuHEPWv/8AQYCSflWEk6/XUbxJvyuc9pWHcO8Hkk/KcHJsT3ajfQfe5h2BeTVEcJdQ4h6y+feD7/tOD2/96jtMnbvWh/1BgPGsJOv8ajsmPtfid+Y715LURwl1DiHrNvDvB4AHynBwDIHdaEA6SBOqv5+4P8ZwepP8ajqdT32tgvJaiOEuocQ9afP3B9v2nB2Mj66jY7xdQ8P8H3/acIZ/+6jfTn/C3sC8lqI4S6hxD1qP+ocANMVhPPUd5P3t5J8pWBw5wff9pwdxB+uo3EFsG+kEjyryaojhLqGM9at4fwAkjFYQE6/XUb7b8reAsHhrg7xjBXifraBmIib7IHYF5NURwl1DiHrT5+4Pv+04O/ffXUeVYi/KvYkeUqhw5wff9qwl5n66jfMQXTyrzAudy8mKI4S6hxD1q7h/AGZxWEM6zWomdNeVfvW9g3KfPvB/jOD2f96heNPtLyUojhLqHEPWbuG+DzricGddatA62O3aAFbeHsANMVhBBkfXUbGIkcqxi1l5LURwl1DiHrP574PiPlODjd3ahGzZPMOwKjw5gczT8rwogkwK1EZnGwceVeJd5XTsXk1RHCXUOIetfn3g+/7Tg73P11G5Os3uqHD2ABkYrBggyD3ajM8rbm/E78x3ryWojhLqHEPR/Gjw9hanBWKZTxNCo8tpw1lam5xitTJhoMmwJ8ipecVFcY4VYiTuz//Z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3738" name="Picture 10" descr="WESTERN UNION TELEGRAPHIC MONEY ORDER&#10;TIME&#10;07/13/1962&#10;p. 5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290365"/>
            <a:ext cx="2743200" cy="2567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Electronic Funds Transfer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can instruct their banks to pay automatically such monthly bills as utility and telephone charges.</a:t>
            </a:r>
          </a:p>
          <a:p>
            <a:r>
              <a:rPr lang="en-US" dirty="0" smtClean="0"/>
              <a:t>Your employer can also pay your salary through EFT. </a:t>
            </a:r>
            <a:endParaRPr lang="en-US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Direct deposit has eliminated payroll checks for many companies.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/>
              <a:t>Unit Eight </a:t>
            </a:r>
          </a:p>
          <a:p>
            <a:pPr eaLnBrk="1" hangingPunct="1"/>
            <a:r>
              <a:rPr lang="en-US" sz="2800" b="1" dirty="0"/>
              <a:t>Financial Institutions </a:t>
            </a:r>
            <a:br>
              <a:rPr lang="en-US" sz="2800" b="1" dirty="0"/>
            </a:br>
            <a:r>
              <a:rPr lang="en-US" sz="2800" b="1" dirty="0"/>
              <a:t>&amp; Banking Systems </a:t>
            </a:r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>
                <a:solidFill>
                  <a:srgbClr val="00B0F0"/>
                </a:solidFill>
              </a:rPr>
              <a:t>Chapter </a:t>
            </a:r>
            <a:r>
              <a:rPr lang="en-US" sz="2800" b="1" dirty="0" smtClean="0">
                <a:solidFill>
                  <a:srgbClr val="00B0F0"/>
                </a:solidFill>
              </a:rPr>
              <a:t>28</a:t>
            </a:r>
          </a:p>
          <a:p>
            <a:pPr eaLnBrk="1" hangingPunct="1"/>
            <a:r>
              <a:rPr lang="en-US" sz="2800" b="1" dirty="0" smtClean="0"/>
              <a:t>Managing Your Checking Account </a:t>
            </a:r>
            <a:br>
              <a:rPr lang="en-US" sz="2800" b="1" dirty="0" smtClean="0"/>
            </a:br>
            <a:r>
              <a:rPr lang="en-US" sz="2800" b="1" dirty="0" smtClean="0"/>
              <a:t>&amp; Other Financial Services</a:t>
            </a:r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75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"/>
            <a:ext cx="8915400" cy="1417638"/>
          </a:xfrm>
        </p:spPr>
        <p:txBody>
          <a:bodyPr/>
          <a:lstStyle/>
          <a:p>
            <a:pPr algn="ctr"/>
            <a:r>
              <a:rPr lang="en-US" b="1" dirty="0" smtClean="0"/>
              <a:t>Banks &amp; Other Deposit-Type Institutions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Deposit-type institutions = depository institutions</a:t>
            </a:r>
          </a:p>
          <a:p>
            <a:r>
              <a:rPr lang="en-US" dirty="0" smtClean="0"/>
              <a:t>They accept deposits for people and businesses to use in the future.</a:t>
            </a:r>
          </a:p>
          <a:p>
            <a:r>
              <a:rPr lang="en-US" dirty="0" smtClean="0"/>
              <a:t>Main types of deposit-type institutions: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Commercial banks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Saving and loan associations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Mutual savings banks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Credit unions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4302125"/>
          </a:xfrm>
        </p:spPr>
        <p:txBody>
          <a:bodyPr/>
          <a:lstStyle/>
          <a:p>
            <a:r>
              <a:rPr lang="en-US" b="1" u="sng" dirty="0" smtClean="0"/>
              <a:t>Explain</a:t>
            </a:r>
            <a:r>
              <a:rPr lang="en-US" dirty="0" smtClean="0"/>
              <a:t> how checks clear the banking system</a:t>
            </a:r>
          </a:p>
          <a:p>
            <a:endParaRPr lang="en-US" dirty="0" smtClean="0"/>
          </a:p>
          <a:p>
            <a:r>
              <a:rPr lang="en-US" b="1" u="sng" dirty="0" smtClean="0"/>
              <a:t>Describe</a:t>
            </a:r>
            <a:r>
              <a:rPr lang="en-US" dirty="0" smtClean="0"/>
              <a:t> the information on a bank statement</a:t>
            </a:r>
          </a:p>
          <a:p>
            <a:endParaRPr lang="en-US" u="sng" dirty="0"/>
          </a:p>
          <a:p>
            <a:r>
              <a:rPr lang="en-US" b="1" u="sng" dirty="0" smtClean="0"/>
              <a:t>Reconcile</a:t>
            </a:r>
            <a:r>
              <a:rPr lang="en-US" dirty="0" smtClean="0"/>
              <a:t> a checking account</a:t>
            </a:r>
          </a:p>
          <a:p>
            <a:endParaRPr lang="en-US" dirty="0" smtClean="0"/>
          </a:p>
          <a:p>
            <a:r>
              <a:rPr lang="en-US" b="1" u="sng" dirty="0" smtClean="0"/>
              <a:t>Discuss</a:t>
            </a:r>
            <a:r>
              <a:rPr lang="en-US" dirty="0" smtClean="0"/>
              <a:t> factors to consider when selecting a financial institution</a:t>
            </a:r>
          </a:p>
        </p:txBody>
      </p:sp>
    </p:spTree>
    <p:extLst>
      <p:ext uri="{BB962C8B-B14F-4D97-AF65-F5344CB8AC3E}">
        <p14:creationId xmlns="" xmlns:p14="http://schemas.microsoft.com/office/powerpoint/2010/main" val="321042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Processing Your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r>
              <a:rPr lang="en-US" dirty="0" smtClean="0"/>
              <a:t>Checks are available to the depositor as proof of payment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Clearing</a:t>
            </a:r>
            <a:r>
              <a:rPr lang="en-US" dirty="0" smtClean="0"/>
              <a:t> is the process where every check is eventually returned to the drawer’s bank to be paid and charged to his or her checking account.</a:t>
            </a:r>
          </a:p>
          <a:p>
            <a:r>
              <a:rPr lang="en-US" dirty="0" smtClean="0"/>
              <a:t>Clearing may be done:</a:t>
            </a:r>
          </a:p>
          <a:p>
            <a:pPr lvl="1"/>
            <a:r>
              <a:rPr lang="en-US" dirty="0" smtClean="0"/>
              <a:t>within one bank</a:t>
            </a:r>
          </a:p>
          <a:p>
            <a:pPr lvl="1"/>
            <a:r>
              <a:rPr lang="en-US" dirty="0" smtClean="0"/>
              <a:t>through a clearinghouse</a:t>
            </a:r>
          </a:p>
          <a:p>
            <a:pPr lvl="1"/>
            <a:r>
              <a:rPr lang="en-US" dirty="0" smtClean="0"/>
              <a:t>through the Federal Reserve System</a:t>
            </a:r>
          </a:p>
        </p:txBody>
      </p:sp>
    </p:spTree>
    <p:extLst>
      <p:ext uri="{BB962C8B-B14F-4D97-AF65-F5344CB8AC3E}">
        <p14:creationId xmlns="" xmlns:p14="http://schemas.microsoft.com/office/powerpoint/2010/main" val="321042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Local Check Clearing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5334000"/>
          </a:xfrm>
        </p:spPr>
        <p:txBody>
          <a:bodyPr/>
          <a:lstStyle/>
          <a:p>
            <a:r>
              <a:rPr lang="en-US" dirty="0" smtClean="0"/>
              <a:t>Check clearing may involve one, two, or several banks and drawers within the same city. </a:t>
            </a:r>
          </a:p>
          <a:p>
            <a:r>
              <a:rPr lang="en-US" dirty="0" smtClean="0"/>
              <a:t>If both drawer and payee have accounts in the same bank, clearing is simple.</a:t>
            </a:r>
          </a:p>
          <a:p>
            <a:r>
              <a:rPr lang="en-US" dirty="0" smtClean="0"/>
              <a:t>The bank subtracts the amount from the drawer’s account and adds that amount to the payee’s account.</a:t>
            </a:r>
          </a:p>
          <a:p>
            <a:r>
              <a:rPr lang="en-US" dirty="0" smtClean="0"/>
              <a:t>When two different banks are involved, clearing is </a:t>
            </a:r>
            <a:r>
              <a:rPr lang="en-US" smtClean="0"/>
              <a:t>somewhat different. 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21042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Clearinghouse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334000"/>
          </a:xfrm>
        </p:spPr>
        <p:txBody>
          <a:bodyPr/>
          <a:lstStyle/>
          <a:p>
            <a:r>
              <a:rPr lang="en-US" dirty="0" smtClean="0"/>
              <a:t>Banks in the same area may be members of an association that operates a place to clear their checks everyday – </a:t>
            </a:r>
            <a:r>
              <a:rPr lang="en-US" b="1" dirty="0" smtClean="0"/>
              <a:t>clearinghouse</a:t>
            </a:r>
            <a:endParaRPr lang="en-US" dirty="0" smtClean="0"/>
          </a:p>
          <a:p>
            <a:r>
              <a:rPr lang="en-US" dirty="0" smtClean="0"/>
              <a:t>Clearinghouses handle thousands of checks for many banks.</a:t>
            </a:r>
          </a:p>
          <a:p>
            <a:r>
              <a:rPr lang="en-US" dirty="0" smtClean="0"/>
              <a:t>Function of a clearinghouse is simply to redistribute the amounts.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automated clearinghouse (ACH) </a:t>
            </a:r>
            <a:r>
              <a:rPr lang="en-US" dirty="0" smtClean="0"/>
              <a:t>transfers funds among banks using electronic payment entries – funds can be easily transferred between accounts in different banks.</a:t>
            </a:r>
          </a:p>
        </p:txBody>
      </p:sp>
    </p:spTree>
    <p:extLst>
      <p:ext uri="{BB962C8B-B14F-4D97-AF65-F5344CB8AC3E}">
        <p14:creationId xmlns="" xmlns:p14="http://schemas.microsoft.com/office/powerpoint/2010/main" val="321042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Federal Reserve Check Clearing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530725"/>
          </a:xfrm>
        </p:spPr>
        <p:txBody>
          <a:bodyPr/>
          <a:lstStyle/>
          <a:p>
            <a:r>
              <a:rPr lang="en-US" dirty="0" smtClean="0"/>
              <a:t>Federal Reserve System clears checks between banks in different cities. - complex</a:t>
            </a:r>
          </a:p>
          <a:p>
            <a:r>
              <a:rPr lang="en-US" dirty="0" smtClean="0"/>
              <a:t>Just as banks use a clearinghouse and their district Federal Reserve Bank for settlement of net balances, the Federal Reserve uses the </a:t>
            </a:r>
            <a:r>
              <a:rPr lang="en-US" dirty="0" err="1" smtClean="0"/>
              <a:t>Interdistrict</a:t>
            </a:r>
            <a:r>
              <a:rPr lang="en-US" dirty="0" smtClean="0"/>
              <a:t> Settlement Fund in Washington D.C. to settle net amounts due among banks in the 12 districts. </a:t>
            </a:r>
          </a:p>
          <a:p>
            <a:r>
              <a:rPr lang="en-US" dirty="0" err="1" smtClean="0"/>
              <a:t>Interdistrict</a:t>
            </a:r>
            <a:r>
              <a:rPr lang="en-US" dirty="0" smtClean="0"/>
              <a:t> Settlement Fund = Federal Reserve Clearinghouse.</a:t>
            </a:r>
          </a:p>
          <a:p>
            <a:r>
              <a:rPr lang="en-US" dirty="0" smtClean="0"/>
              <a:t>Settlements are made through ACHs and EFTs.</a:t>
            </a:r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Your Bank Statement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Bank Statement </a:t>
            </a:r>
            <a:r>
              <a:rPr lang="en-US" dirty="0" smtClean="0"/>
              <a:t>– Report on the status of your account at regular intervals, usually monthly.   </a:t>
            </a:r>
          </a:p>
          <a:p>
            <a:r>
              <a:rPr lang="en-US" dirty="0" smtClean="0">
                <a:hlinkClick r:id="rId2"/>
              </a:rPr>
              <a:t>Example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2" name="Picture 4" descr="File:BankStatementChequ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737677"/>
            <a:ext cx="5334000" cy="4120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Bank Statement Information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Balance at the beginning of month</a:t>
            </a:r>
          </a:p>
          <a:p>
            <a:r>
              <a:rPr lang="en-US" dirty="0" smtClean="0"/>
              <a:t>Deposits made</a:t>
            </a:r>
          </a:p>
          <a:p>
            <a:r>
              <a:rPr lang="en-US" dirty="0" smtClean="0"/>
              <a:t>Checks paid by the bank </a:t>
            </a:r>
          </a:p>
          <a:p>
            <a:r>
              <a:rPr lang="en-US" dirty="0" smtClean="0"/>
              <a:t>Any ATM transactions made</a:t>
            </a:r>
          </a:p>
          <a:p>
            <a:r>
              <a:rPr lang="en-US" dirty="0" smtClean="0"/>
              <a:t>Any EFT or special payments made</a:t>
            </a:r>
          </a:p>
          <a:p>
            <a:r>
              <a:rPr lang="en-US" dirty="0" smtClean="0"/>
              <a:t>Service charges (including special charges for services like stopping a check)</a:t>
            </a:r>
          </a:p>
          <a:p>
            <a:r>
              <a:rPr lang="en-US" dirty="0" smtClean="0"/>
              <a:t>Any interest earned</a:t>
            </a:r>
          </a:p>
          <a:p>
            <a:r>
              <a:rPr lang="en-US" dirty="0" smtClean="0"/>
              <a:t>Balance at the end of the month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Examining Returned Checks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banks return paid checks to depositors, while others don’t.</a:t>
            </a:r>
          </a:p>
          <a:p>
            <a:r>
              <a:rPr lang="en-US" dirty="0" smtClean="0"/>
              <a:t>If a bank returns a paid check, it cancels the check – </a:t>
            </a:r>
            <a:r>
              <a:rPr lang="en-US" b="1" dirty="0" smtClean="0"/>
              <a:t>cancelled check</a:t>
            </a:r>
            <a:endParaRPr lang="en-US" dirty="0" smtClean="0"/>
          </a:p>
          <a:p>
            <a:r>
              <a:rPr lang="en-US" dirty="0" smtClean="0"/>
              <a:t>Cancelled checks are evidence that payment was actually received – endorsement proves that payee received the check.</a:t>
            </a:r>
          </a:p>
          <a:p>
            <a:r>
              <a:rPr lang="en-US" dirty="0" smtClean="0"/>
              <a:t>Also, banks keep a photographic record of all checks paid. A copy can be sent to you, but a service fee would apply.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Reconciliation Process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Reconciling the bank balance – bringing the balances (yours and the bank’s) into agreement.</a:t>
            </a:r>
          </a:p>
          <a:p>
            <a:endParaRPr lang="en-US" dirty="0" smtClean="0"/>
          </a:p>
          <a:p>
            <a:r>
              <a:rPr lang="en-US" dirty="0" smtClean="0"/>
              <a:t>The statement showing how the two balances were brought into agreement is called the </a:t>
            </a:r>
            <a:r>
              <a:rPr lang="en-US" b="1" dirty="0" smtClean="0"/>
              <a:t>bank reconciliation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Reason for Recording Differences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4683125"/>
          </a:xfrm>
        </p:spPr>
        <p:txBody>
          <a:bodyPr/>
          <a:lstStyle/>
          <a:p>
            <a:r>
              <a:rPr lang="en-US" b="1" dirty="0" smtClean="0"/>
              <a:t>Outstanding Checks </a:t>
            </a:r>
            <a:r>
              <a:rPr lang="en-US" dirty="0" smtClean="0"/>
              <a:t>– checks that had been written but not cashed yet.</a:t>
            </a:r>
          </a:p>
          <a:p>
            <a:r>
              <a:rPr lang="en-US" dirty="0" smtClean="0"/>
              <a:t>Forgotten to record a transaction in your register</a:t>
            </a:r>
          </a:p>
          <a:p>
            <a:r>
              <a:rPr lang="en-US" dirty="0" smtClean="0"/>
              <a:t>Service charge that you have not recorded may be shown </a:t>
            </a:r>
          </a:p>
          <a:p>
            <a:r>
              <a:rPr lang="en-US" dirty="0" smtClean="0"/>
              <a:t>Mailed a deposit to the bank that had not been received and recorded by the bank</a:t>
            </a:r>
          </a:p>
          <a:p>
            <a:r>
              <a:rPr lang="en-US" dirty="0" smtClean="0"/>
              <a:t>Interest from an interest-bearing account may not have been added.</a:t>
            </a:r>
          </a:p>
          <a:p>
            <a:r>
              <a:rPr lang="en-US" dirty="0" smtClean="0"/>
              <a:t>Recorded the amount of a check incorrectly.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Commercial Banks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</a:t>
            </a:r>
          </a:p>
          <a:p>
            <a:r>
              <a:rPr lang="en-US" dirty="0" smtClean="0"/>
              <a:t>Often called full-service banks because they offer a wide range of financial services.</a:t>
            </a:r>
          </a:p>
          <a:p>
            <a:r>
              <a:rPr lang="en-US" dirty="0" smtClean="0"/>
              <a:t>They offer: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Checking accounts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Savings accounts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Loans to individuals &amp; businesses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Other services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Calculating the Adjusted Balance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balances do not agree, either you or your bank has made an error.</a:t>
            </a:r>
          </a:p>
          <a:p>
            <a:r>
              <a:rPr lang="en-US" dirty="0" smtClean="0"/>
              <a:t>Compare canceled checks </a:t>
            </a:r>
          </a:p>
          <a:p>
            <a:r>
              <a:rPr lang="en-US" dirty="0" smtClean="0"/>
              <a:t>Make sure all EFT transactions have been recorded.</a:t>
            </a:r>
          </a:p>
          <a:p>
            <a:r>
              <a:rPr lang="en-US" dirty="0" smtClean="0"/>
              <a:t>Go over calculations on check stubs / check register</a:t>
            </a:r>
          </a:p>
          <a:p>
            <a:r>
              <a:rPr lang="en-US" dirty="0" smtClean="0"/>
              <a:t>Once bank statement is reconciled, correct any errors on register, and new balance should agree with bank statement.</a:t>
            </a:r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Selecting a Financial Institution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obtain the best value for your financial services dollar, do comparison shopping:</a:t>
            </a:r>
          </a:p>
          <a:p>
            <a:pPr lvl="1"/>
            <a:r>
              <a:rPr lang="en-US" dirty="0" smtClean="0"/>
              <a:t>Services Offered</a:t>
            </a:r>
          </a:p>
          <a:p>
            <a:pPr lvl="1"/>
            <a:r>
              <a:rPr lang="en-US" dirty="0" smtClean="0"/>
              <a:t>Safety</a:t>
            </a:r>
          </a:p>
          <a:p>
            <a:pPr lvl="1"/>
            <a:r>
              <a:rPr lang="en-US" dirty="0" smtClean="0"/>
              <a:t>Convenience</a:t>
            </a:r>
          </a:p>
          <a:p>
            <a:pPr lvl="1"/>
            <a:r>
              <a:rPr lang="en-US" dirty="0" smtClean="0"/>
              <a:t>Fees and Charges</a:t>
            </a:r>
          </a:p>
          <a:p>
            <a:pPr lvl="1"/>
            <a:r>
              <a:rPr lang="en-US" dirty="0" smtClean="0"/>
              <a:t>Restrictions</a:t>
            </a:r>
            <a:endParaRPr 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Services Offered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the checking account with the lowest costs</a:t>
            </a:r>
          </a:p>
          <a:p>
            <a:r>
              <a:rPr lang="en-US" dirty="0" smtClean="0"/>
              <a:t>Locate best interest rate on savings</a:t>
            </a:r>
          </a:p>
          <a:p>
            <a:r>
              <a:rPr lang="en-US" dirty="0" smtClean="0"/>
              <a:t>Find the lowest interest rate for loans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Do not be attracted just by fancy financial product names or flashy services that might never be needed or used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Safety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banks have federal deposit insurance (FDIC).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 not assume ALL financial institutions are insured!</a:t>
            </a:r>
          </a:p>
          <a:p>
            <a:endParaRPr lang="en-US" dirty="0" smtClean="0"/>
          </a:p>
          <a:p>
            <a:r>
              <a:rPr lang="en-US" dirty="0" smtClean="0"/>
              <a:t>Make sure that the institution where you keep your savings is insured.</a:t>
            </a:r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Convenience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to ask yourself…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Do you want 24-hour banking services?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Do you want branch offices near your home or work?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Note: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More convenience will usually mean higher costs.</a:t>
            </a:r>
            <a:endParaRPr lang="en-US" dirty="0">
              <a:solidFill>
                <a:srgbClr val="00B0F0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Fees and Charges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Financial services have costs.</a:t>
            </a:r>
          </a:p>
          <a:p>
            <a:pPr marL="514350" indent="-514350"/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Remember: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Low fees for using an ATM or having a checking account can possibly add up to hundreds of dollars within a few years.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Restrictions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Financial services have costs.</a:t>
            </a:r>
          </a:p>
          <a:p>
            <a:pPr marL="514350" indent="-514350"/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Remember: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Low fees for using an ATM or having a checking account can possibly add up to hundreds of dollars within a few years.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"/>
            <a:ext cx="8915400" cy="1417638"/>
          </a:xfrm>
        </p:spPr>
        <p:txBody>
          <a:bodyPr/>
          <a:lstStyle/>
          <a:p>
            <a:r>
              <a:rPr lang="en-US" b="1" dirty="0" smtClean="0"/>
              <a:t>Federal Deposit Insurance Corporations (FDIC)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/>
          <a:lstStyle/>
          <a:p>
            <a:r>
              <a:rPr lang="en-US" dirty="0" smtClean="0"/>
              <a:t>Federal agency that helps to regulate banks and other financial institutions</a:t>
            </a:r>
          </a:p>
          <a:p>
            <a:r>
              <a:rPr lang="en-US" dirty="0" smtClean="0"/>
              <a:t>Protects depositors’ money in case of the failure of a bank or financial institution that is regulated by FDIC.</a:t>
            </a:r>
          </a:p>
          <a:p>
            <a:r>
              <a:rPr lang="en-US" dirty="0" smtClean="0"/>
              <a:t>Insures all accounts with an amount up to $100,000.</a:t>
            </a:r>
          </a:p>
          <a:p>
            <a:r>
              <a:rPr lang="en-US" dirty="0" smtClean="0"/>
              <a:t>Although FDIC is a government agency, money for its operation is provided by banks.</a:t>
            </a:r>
          </a:p>
          <a:p>
            <a:r>
              <a:rPr lang="en-US" dirty="0" smtClean="0"/>
              <a:t>99% of banks are FDIC members.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813"/>
            <a:ext cx="8915400" cy="1139825"/>
          </a:xfrm>
        </p:spPr>
        <p:txBody>
          <a:bodyPr/>
          <a:lstStyle/>
          <a:p>
            <a:r>
              <a:rPr lang="en-US" b="1" dirty="0" smtClean="0"/>
              <a:t>Savings &amp; Loan Associations (S&amp;L)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Specialized in savings accounts and making loans for home mortgages.</a:t>
            </a:r>
          </a:p>
          <a:p>
            <a:r>
              <a:rPr lang="en-US" dirty="0" smtClean="0"/>
              <a:t>In recent years, many S&amp;Ls have changed to savings banks and now include the words </a:t>
            </a:r>
            <a:r>
              <a:rPr lang="en-US" b="1" i="1" dirty="0" smtClean="0"/>
              <a:t>savings bank </a:t>
            </a:r>
            <a:r>
              <a:rPr lang="en-US" dirty="0" smtClean="0"/>
              <a:t>in their titles.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e.g. Lifetime Savings and Loan Association has become Lifetime Savings Bank.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5413</TotalTime>
  <Words>3360</Words>
  <Application>Microsoft Office PowerPoint</Application>
  <PresentationFormat>On-screen Show (4:3)</PresentationFormat>
  <Paragraphs>452</Paragraphs>
  <Slides>76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Level</vt:lpstr>
      <vt:lpstr>Intro to Business </vt:lpstr>
      <vt:lpstr>GOALS</vt:lpstr>
      <vt:lpstr>The Business of Banking</vt:lpstr>
      <vt:lpstr>The Business of Banking</vt:lpstr>
      <vt:lpstr>The Business of Banking</vt:lpstr>
      <vt:lpstr>Banks &amp; Other Deposit-Type Institutions</vt:lpstr>
      <vt:lpstr>Commercial Banks</vt:lpstr>
      <vt:lpstr>Federal Deposit Insurance Corporations (FDIC)</vt:lpstr>
      <vt:lpstr>Savings &amp; Loan Associations (S&amp;L)</vt:lpstr>
      <vt:lpstr>Mutual Savings Bank</vt:lpstr>
      <vt:lpstr>Credit Unions</vt:lpstr>
      <vt:lpstr>Credit Unions</vt:lpstr>
      <vt:lpstr>Non-Deposit Financial Institutions</vt:lpstr>
      <vt:lpstr>Types of Financial Services</vt:lpstr>
      <vt:lpstr>The Federal Reserve System (Fed)</vt:lpstr>
      <vt:lpstr>Federal Reserve Activities</vt:lpstr>
      <vt:lpstr>Intro to Business </vt:lpstr>
      <vt:lpstr>GOALS</vt:lpstr>
      <vt:lpstr>Advantages of a Checking Account</vt:lpstr>
      <vt:lpstr>Types of Checking Accounts</vt:lpstr>
      <vt:lpstr>Types of Checking Accounts</vt:lpstr>
      <vt:lpstr>Regular Checking Account</vt:lpstr>
      <vt:lpstr>Interest Checking Account</vt:lpstr>
      <vt:lpstr>Interest Checking Account</vt:lpstr>
      <vt:lpstr>Special Checking Account</vt:lpstr>
      <vt:lpstr>Sharedrafts</vt:lpstr>
      <vt:lpstr>Opening a Checking Account</vt:lpstr>
      <vt:lpstr>The Signature Card</vt:lpstr>
      <vt:lpstr>Joint Account</vt:lpstr>
      <vt:lpstr>Making the First Deposit</vt:lpstr>
      <vt:lpstr>Understanding a Check</vt:lpstr>
      <vt:lpstr>Understanding a Check</vt:lpstr>
      <vt:lpstr>Endorsing Checks</vt:lpstr>
      <vt:lpstr>Purpose of Endorsing Checks</vt:lpstr>
      <vt:lpstr>Types of Endorsements</vt:lpstr>
      <vt:lpstr>Types of Endorsements</vt:lpstr>
      <vt:lpstr>Type of Endorsement</vt:lpstr>
      <vt:lpstr>Recording a Deposit</vt:lpstr>
      <vt:lpstr>Intro to Business </vt:lpstr>
      <vt:lpstr>GOALS</vt:lpstr>
      <vt:lpstr>Elements of a Check</vt:lpstr>
      <vt:lpstr>Filling out the Check Stub/Register</vt:lpstr>
      <vt:lpstr>Writing a Check</vt:lpstr>
      <vt:lpstr>Forgery</vt:lpstr>
      <vt:lpstr>Tips for Good Check Writing</vt:lpstr>
      <vt:lpstr>Stopping Payment on a Check</vt:lpstr>
      <vt:lpstr>Accepting &amp; Cashing Checks</vt:lpstr>
      <vt:lpstr>Accepting &amp; Cashing Checks</vt:lpstr>
      <vt:lpstr>Certified Checks</vt:lpstr>
      <vt:lpstr>Cashier’s Checks</vt:lpstr>
      <vt:lpstr>Traveler’s Checks</vt:lpstr>
      <vt:lpstr>Best Practices for using Traveler’s Checks</vt:lpstr>
      <vt:lpstr>Sources of Money Orders</vt:lpstr>
      <vt:lpstr>Bank Money Order</vt:lpstr>
      <vt:lpstr>Postal Money Order</vt:lpstr>
      <vt:lpstr>Express Money Orders</vt:lpstr>
      <vt:lpstr>Telegraphic Money Orders</vt:lpstr>
      <vt:lpstr>Electronic Funds Transfer</vt:lpstr>
      <vt:lpstr>Intro to Business </vt:lpstr>
      <vt:lpstr>GOALS</vt:lpstr>
      <vt:lpstr>Processing Your Checks</vt:lpstr>
      <vt:lpstr>Local Check Clearing</vt:lpstr>
      <vt:lpstr>The Clearinghouse</vt:lpstr>
      <vt:lpstr>Federal Reserve Check Clearing</vt:lpstr>
      <vt:lpstr>Your Bank Statement</vt:lpstr>
      <vt:lpstr>Bank Statement Information</vt:lpstr>
      <vt:lpstr>Examining Returned Checks</vt:lpstr>
      <vt:lpstr>The Reconciliation Process</vt:lpstr>
      <vt:lpstr>Reason for Recording Differences</vt:lpstr>
      <vt:lpstr>Calculating the Adjusted Balance</vt:lpstr>
      <vt:lpstr>Selecting a Financial Institution</vt:lpstr>
      <vt:lpstr>Services Offered</vt:lpstr>
      <vt:lpstr>Safety</vt:lpstr>
      <vt:lpstr>Convenience</vt:lpstr>
      <vt:lpstr>Fees and Charges</vt:lpstr>
      <vt:lpstr>Restrictions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Sundling, Jessica</dc:creator>
  <cp:lastModifiedBy>tmsadmin</cp:lastModifiedBy>
  <cp:revision>208</cp:revision>
  <dcterms:created xsi:type="dcterms:W3CDTF">1601-01-01T00:00:00Z</dcterms:created>
  <dcterms:modified xsi:type="dcterms:W3CDTF">2014-04-23T12:16:58Z</dcterms:modified>
</cp:coreProperties>
</file>